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roxima Nova"/>
      <p:regular r:id="rId30"/>
      <p:bold r:id="rId31"/>
      <p:italic r:id="rId32"/>
      <p:boldItalic r:id="rId33"/>
    </p:embeddedFont>
    <p:embeddedFont>
      <p:font typeface="Proxima Nova Semibold"/>
      <p:regular r:id="rId34"/>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Gun Johnson"/>
  <p:cmAuthor clrIdx="1" id="1" initials="" lastIdx="5" name="Kelly Peter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C6506B-F2A4-495F-8D1D-F6AAFAF20B6B}">
  <a:tblStyle styleId="{FFC6506B-F2A4-495F-8D1D-F6AAFAF20B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5.xml"/><Relationship Id="rId33" Type="http://schemas.openxmlformats.org/officeDocument/2006/relationships/font" Target="fonts/ProximaNova-boldItalic.fntdata"/><Relationship Id="rId10" Type="http://schemas.openxmlformats.org/officeDocument/2006/relationships/slide" Target="slides/slide4.xml"/><Relationship Id="rId32" Type="http://schemas.openxmlformats.org/officeDocument/2006/relationships/font" Target="fonts/ProximaNova-italic.fntdata"/><Relationship Id="rId13" Type="http://schemas.openxmlformats.org/officeDocument/2006/relationships/slide" Target="slides/slide7.xml"/><Relationship Id="rId35" Type="http://schemas.openxmlformats.org/officeDocument/2006/relationships/font" Target="fonts/ProximaNovaSemibold-bold.fntdata"/><Relationship Id="rId12" Type="http://schemas.openxmlformats.org/officeDocument/2006/relationships/slide" Target="slides/slide6.xml"/><Relationship Id="rId34" Type="http://schemas.openxmlformats.org/officeDocument/2006/relationships/font" Target="fonts/ProximaNovaSemibold-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roximaNova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08T12:37:09.728">
    <p:pos x="3010" y="994"/>
    <p:text>This is a form of "Ad Blindness" that would be good to track going forward as well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0-08T12:36:43.397">
    <p:pos x="152" y="166"/>
    <p:text>What's the frequency of Cx who mistake content for Ads?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10-08T18:21:12.634">
    <p:pos x="2351" y="759"/>
    <p:text>Am willing to wager that virtually ever Cx has been exposed to an Ad on DD... the fact that recall is so low highlights an issue with our formats that aren't breaking through</p:text>
  </p:cm>
  <p:cm authorId="1" idx="1" dt="2025-10-08T18:21:12.634">
    <p:pos x="2351" y="759"/>
    <p:text>Totally- Banner blindness definitely plays a big role in recall.</p:text>
  </p:cm>
  <p:cm authorId="0" idx="4" dt="2025-10-08T18:09:55.055">
    <p:pos x="2271" y="405"/>
    <p:text>Do we have the ability to match the respondents with their behavior on DD?</p:text>
  </p:cm>
  <p:cm authorId="1" idx="2" dt="2025-10-08T18:09:55.055">
    <p:pos x="2271" y="405"/>
    <p:text>I have CxIDs that we could use to cross reference!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10-08T18:12:25.586">
    <p:pos x="2846" y="889"/>
    <p:text>Do we have the ability to breakout these #'s based on the respondents who were exposed to Ads vs. those who were exposed to Ads w/ Promos?</p:text>
  </p:cm>
  <p:cm authorId="1" idx="3" dt="2025-10-08T18:12:25.586">
    <p:pos x="2846" y="889"/>
    <p:text>In theory we should be able to but I'm not sure of the distribution between the two yet.
I think part of this is also misunderstanding of ads in some cases (like carousels being ads)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10-08T18:13:54.684">
    <p:pos x="152" y="166"/>
    <p:text>Is there a question in the survey or data to support this claim?</p:text>
  </p:cm>
  <p:cm authorId="1" idx="4" dt="2025-10-08T18:13:54.684">
    <p:pos x="152" y="166"/>
    <p:text>This is based on a series of questions from the survey asking where ads are meaningful on the app and where they are intrusive on the app.</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10-08T18:14:35.989">
    <p:pos x="2949" y="900"/>
    <p:text>How was this question worded?  It's a bit confusing as DD is compared to Ent, SMB &amp; Brands and don't think this is necessarily the case on DD.... Maybe offsite ads but not on DD</p:text>
  </p:cm>
  <p:cm authorId="1" idx="5" dt="2025-10-08T18:14:35.989">
    <p:pos x="2949" y="900"/>
    <p:text>Doordash ads include ads for other DoorDash services (e.g. grocery, DashPass)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661b05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661b05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8121579c1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8121579c1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8e17a8e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8e17a8e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121579c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121579c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80c2625f3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80c2625f3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0c2625f3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0c2625f3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0c2625f3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0c2625f3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0c2625f3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0c2625f3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0c2625f3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80c2625f3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0c2625f3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80c2625f3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121579c1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121579c1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661b059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7661b059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23b9ed74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f23b9ed74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121579c1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121579c1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0c2625f3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80c2625f3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76f5e9cbd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76f5e9cbd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661b0596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661b0596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6f5e9cbd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6f5e9cbd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661b0596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661b0596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7fdafdcb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7fdafdcb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7661b0596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7661b0596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fdafdcb1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fdafdcb1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80c2625f3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80c2625f3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7" name="Shape 37"/>
        <p:cNvGrpSpPr/>
        <p:nvPr/>
      </p:nvGrpSpPr>
      <p:grpSpPr>
        <a:xfrm>
          <a:off x="0" y="0"/>
          <a:ext cx="0" cy="0"/>
          <a:chOff x="0" y="0"/>
          <a:chExt cx="0" cy="0"/>
        </a:xfrm>
      </p:grpSpPr>
      <p:sp>
        <p:nvSpPr>
          <p:cNvPr id="38" name="Google Shape;38;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9" name="Google Shape;39;p1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41" name="Shape 41"/>
        <p:cNvGrpSpPr/>
        <p:nvPr/>
      </p:nvGrpSpPr>
      <p:grpSpPr>
        <a:xfrm>
          <a:off x="0" y="0"/>
          <a:ext cx="0" cy="0"/>
          <a:chOff x="0" y="0"/>
          <a:chExt cx="0" cy="0"/>
        </a:xfrm>
      </p:grpSpPr>
      <p:sp>
        <p:nvSpPr>
          <p:cNvPr id="42" name="Google Shape;42;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3" name="Google Shape;43;p1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45" name="Shape 45"/>
        <p:cNvGrpSpPr/>
        <p:nvPr/>
      </p:nvGrpSpPr>
      <p:grpSpPr>
        <a:xfrm>
          <a:off x="0" y="0"/>
          <a:ext cx="0" cy="0"/>
          <a:chOff x="0" y="0"/>
          <a:chExt cx="0" cy="0"/>
        </a:xfrm>
      </p:grpSpPr>
      <p:sp>
        <p:nvSpPr>
          <p:cNvPr id="46" name="Google Shape;4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7" name="Google Shape;47;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 name="Google Shape;4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49" name="Shape 49"/>
        <p:cNvGrpSpPr/>
        <p:nvPr/>
      </p:nvGrpSpPr>
      <p:grpSpPr>
        <a:xfrm>
          <a:off x="0" y="0"/>
          <a:ext cx="0" cy="0"/>
          <a:chOff x="0" y="0"/>
          <a:chExt cx="0" cy="0"/>
        </a:xfrm>
      </p:grpSpPr>
      <p:sp>
        <p:nvSpPr>
          <p:cNvPr id="50" name="Google Shape;5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1" name="Google Shape;51;p1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 name="Google Shape;5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3" name="Shape 53"/>
        <p:cNvGrpSpPr/>
        <p:nvPr/>
      </p:nvGrpSpPr>
      <p:grpSpPr>
        <a:xfrm>
          <a:off x="0" y="0"/>
          <a:ext cx="0" cy="0"/>
          <a:chOff x="0" y="0"/>
          <a:chExt cx="0" cy="0"/>
        </a:xfrm>
      </p:grpSpPr>
      <p:sp>
        <p:nvSpPr>
          <p:cNvPr id="54" name="Google Shape;5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5" name="Google Shape;55;p1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57" name="Shape 57"/>
        <p:cNvGrpSpPr/>
        <p:nvPr/>
      </p:nvGrpSpPr>
      <p:grpSpPr>
        <a:xfrm>
          <a:off x="0" y="0"/>
          <a:ext cx="0" cy="0"/>
          <a:chOff x="0" y="0"/>
          <a:chExt cx="0" cy="0"/>
        </a:xfrm>
      </p:grpSpPr>
      <p:sp>
        <p:nvSpPr>
          <p:cNvPr id="58" name="Google Shape;58;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9" name="Google Shape;59;p1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 name="Google Shape;6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342900" y="4767263"/>
            <a:ext cx="1600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18"/>
          <p:cNvSpPr txBox="1"/>
          <p:nvPr>
            <p:ph idx="11" type="ftr"/>
          </p:nvPr>
        </p:nvSpPr>
        <p:spPr>
          <a:xfrm>
            <a:off x="2343150" y="4767263"/>
            <a:ext cx="21717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18"/>
          <p:cNvSpPr txBox="1"/>
          <p:nvPr>
            <p:ph idx="12" type="sldNum"/>
          </p:nvPr>
        </p:nvSpPr>
        <p:spPr>
          <a:xfrm>
            <a:off x="4914900" y="4767263"/>
            <a:ext cx="1600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docs.google.com/document/u/0/d/1FNCXn7RVMU3kkfRFFB3FsDG-teUot0vrNZttELa1LrY/edit" TargetMode="External"/><Relationship Id="rId4" Type="http://schemas.openxmlformats.org/officeDocument/2006/relationships/hyperlink" Target="https://docs.google.com/document/u/0/d/1Yw2oIjVJ5uUf4PpsYjzfhSbShTZWnIYrUNjMAHe5ir8/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9"/>
          <p:cNvPicPr preferRelativeResize="0"/>
          <p:nvPr/>
        </p:nvPicPr>
        <p:blipFill rotWithShape="1">
          <a:blip r:embed="rId3">
            <a:alphaModFix/>
          </a:blip>
          <a:srcRect b="0" l="5047" r="22953" t="0"/>
          <a:stretch/>
        </p:blipFill>
        <p:spPr>
          <a:xfrm>
            <a:off x="3876625" y="0"/>
            <a:ext cx="5267374" cy="5143500"/>
          </a:xfrm>
          <a:prstGeom prst="rect">
            <a:avLst/>
          </a:prstGeom>
          <a:noFill/>
          <a:ln>
            <a:noFill/>
          </a:ln>
        </p:spPr>
      </p:pic>
      <p:sp>
        <p:nvSpPr>
          <p:cNvPr id="70" name="Google Shape;70;p19"/>
          <p:cNvSpPr txBox="1"/>
          <p:nvPr/>
        </p:nvSpPr>
        <p:spPr>
          <a:xfrm>
            <a:off x="686000" y="3212725"/>
            <a:ext cx="29457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RESEARCH REPORT | SEPT 2025| </a:t>
            </a:r>
            <a:endParaRPr sz="1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KELLY PETERSON</a:t>
            </a:r>
            <a:endParaRPr sz="1200">
              <a:solidFill>
                <a:schemeClr val="dk1"/>
              </a:solidFill>
              <a:latin typeface="Proxima Nova Semibold"/>
              <a:ea typeface="Proxima Nova Semibold"/>
              <a:cs typeface="Proxima Nova Semibold"/>
              <a:sym typeface="Proxima Nova Semibold"/>
            </a:endParaRPr>
          </a:p>
        </p:txBody>
      </p:sp>
      <p:pic>
        <p:nvPicPr>
          <p:cNvPr id="71" name="Google Shape;71;p19"/>
          <p:cNvPicPr preferRelativeResize="0"/>
          <p:nvPr/>
        </p:nvPicPr>
        <p:blipFill>
          <a:blip r:embed="rId4">
            <a:alphaModFix/>
          </a:blip>
          <a:stretch>
            <a:fillRect/>
          </a:stretch>
        </p:blipFill>
        <p:spPr>
          <a:xfrm>
            <a:off x="8654951" y="193487"/>
            <a:ext cx="297201" cy="168825"/>
          </a:xfrm>
          <a:prstGeom prst="rect">
            <a:avLst/>
          </a:prstGeom>
          <a:noFill/>
          <a:ln>
            <a:noFill/>
          </a:ln>
        </p:spPr>
      </p:pic>
      <p:sp>
        <p:nvSpPr>
          <p:cNvPr id="72" name="Google Shape;72;p19"/>
          <p:cNvSpPr txBox="1"/>
          <p:nvPr/>
        </p:nvSpPr>
        <p:spPr>
          <a:xfrm>
            <a:off x="556500" y="978125"/>
            <a:ext cx="46137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chemeClr val="dk1"/>
                </a:solidFill>
                <a:latin typeface="Proxima Nova"/>
                <a:ea typeface="Proxima Nova"/>
                <a:cs typeface="Proxima Nova"/>
                <a:sym typeface="Proxima Nova"/>
              </a:rPr>
              <a:t>Cx Ad Perceptions</a:t>
            </a:r>
            <a:endParaRPr b="1" sz="2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2500">
                <a:solidFill>
                  <a:schemeClr val="dk1"/>
                </a:solidFill>
                <a:latin typeface="Proxima Nova"/>
                <a:ea typeface="Proxima Nova"/>
                <a:cs typeface="Proxima Nova"/>
                <a:sym typeface="Proxima Nova"/>
              </a:rPr>
              <a:t>Phase I &amp; II</a:t>
            </a:r>
            <a:endParaRPr sz="2500">
              <a:solidFill>
                <a:schemeClr val="dk1"/>
              </a:solidFill>
              <a:latin typeface="Proxima Nova"/>
              <a:ea typeface="Proxima Nova"/>
              <a:cs typeface="Proxima Nova"/>
              <a:sym typeface="Proxima Nova"/>
            </a:endParaRPr>
          </a:p>
        </p:txBody>
      </p:sp>
      <p:sp>
        <p:nvSpPr>
          <p:cNvPr id="73" name="Google Shape;73;p1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p:nvPr/>
        </p:nvSpPr>
        <p:spPr>
          <a:xfrm>
            <a:off x="0" y="0"/>
            <a:ext cx="9144000" cy="67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8"/>
          <p:cNvSpPr txBox="1"/>
          <p:nvPr/>
        </p:nvSpPr>
        <p:spPr>
          <a:xfrm>
            <a:off x="82950" y="65250"/>
            <a:ext cx="8258400" cy="5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A quick recap…</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75" name="Google Shape;175;p28"/>
          <p:cNvSpPr txBox="1"/>
          <p:nvPr/>
        </p:nvSpPr>
        <p:spPr>
          <a:xfrm>
            <a:off x="282275" y="883900"/>
            <a:ext cx="8697300" cy="3694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300">
                <a:solidFill>
                  <a:schemeClr val="dk1"/>
                </a:solidFill>
                <a:latin typeface="Proxima Nova"/>
                <a:ea typeface="Proxima Nova"/>
                <a:cs typeface="Proxima Nova"/>
                <a:sym typeface="Proxima Nova"/>
              </a:rPr>
              <a:t>Cx have a neutral b</a:t>
            </a:r>
            <a:r>
              <a:rPr b="1" lang="en" sz="1300">
                <a:solidFill>
                  <a:schemeClr val="dk1"/>
                </a:solidFill>
                <a:latin typeface="Proxima Nova"/>
                <a:ea typeface="Proxima Nova"/>
                <a:cs typeface="Proxima Nova"/>
                <a:sym typeface="Proxima Nova"/>
              </a:rPr>
              <a:t>aseline expectation of ads</a:t>
            </a:r>
            <a:r>
              <a:rPr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Customers are accustomed to ads across platforms and generally accept their presence as “standard”. Seeing ads doesn’t surprise them—it’s consistent with their experiences elsewhere</a:t>
            </a:r>
            <a:br>
              <a:rPr lang="en" sz="1300">
                <a:solidFill>
                  <a:schemeClr val="dk1"/>
                </a:solidFill>
                <a:latin typeface="Proxima Nova"/>
                <a:ea typeface="Proxima Nova"/>
                <a:cs typeface="Proxima Nova"/>
                <a:sym typeface="Proxima Nova"/>
              </a:rPr>
            </a:br>
            <a:endParaRPr sz="13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300">
                <a:solidFill>
                  <a:schemeClr val="dk1"/>
                </a:solidFill>
                <a:latin typeface="Proxima Nova"/>
                <a:ea typeface="Proxima Nova"/>
                <a:cs typeface="Proxima Nova"/>
                <a:sym typeface="Proxima Nova"/>
              </a:rPr>
              <a:t>Ad value comes from relevance.</a:t>
            </a:r>
            <a:r>
              <a:rPr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Ads are tolerated—even welcomed—when they align with the customer’s intent at that moment (e.g. hungry → restaurant deal, shopping → product discount). This is why ads on Instagram, Amazon, or Google are often viewed positively: Cx feel they currently match the context of browsing, searching, or shopping</a:t>
            </a:r>
            <a:br>
              <a:rPr lang="en" sz="1300">
                <a:solidFill>
                  <a:schemeClr val="dk1"/>
                </a:solidFill>
                <a:latin typeface="Proxima Nova"/>
                <a:ea typeface="Proxima Nova"/>
                <a:cs typeface="Proxima Nova"/>
                <a:sym typeface="Proxima Nova"/>
              </a:rPr>
            </a:br>
            <a:endParaRPr sz="13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300">
                <a:solidFill>
                  <a:schemeClr val="dk1"/>
                </a:solidFill>
                <a:latin typeface="Proxima Nova"/>
                <a:ea typeface="Proxima Nova"/>
                <a:cs typeface="Proxima Nova"/>
                <a:sym typeface="Proxima Nova"/>
              </a:rPr>
              <a:t>Ads can quickly cross the line into major points of friction</a:t>
            </a:r>
            <a:r>
              <a:rPr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Intrusiveness is the main trigger for negative sentiment. This includes: </a:t>
            </a:r>
            <a:endParaRPr sz="1300">
              <a:solidFill>
                <a:schemeClr val="dk1"/>
              </a:solidFill>
              <a:latin typeface="Proxima Nova"/>
              <a:ea typeface="Proxima Nova"/>
              <a:cs typeface="Proxima Nova"/>
              <a:sym typeface="Proxima Nova"/>
            </a:endParaRPr>
          </a:p>
          <a:p>
            <a:pPr indent="-311150" lvl="1" marL="914400" rtl="0" algn="l">
              <a:lnSpc>
                <a:spcPct val="10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Repetition (seeing the same ad too often)</a:t>
            </a:r>
            <a:endParaRPr sz="1300">
              <a:solidFill>
                <a:schemeClr val="dk1"/>
              </a:solidFill>
              <a:latin typeface="Proxima Nova"/>
              <a:ea typeface="Proxima Nova"/>
              <a:cs typeface="Proxima Nova"/>
              <a:sym typeface="Proxima Nova"/>
            </a:endParaRPr>
          </a:p>
          <a:p>
            <a:pPr indent="-311150" lvl="1" marL="914400" rtl="0" algn="l">
              <a:lnSpc>
                <a:spcPct val="10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Disruption (ads that interrupt the task flow, like blocking checkout or autoplay videos)</a:t>
            </a:r>
            <a:endParaRPr sz="1300">
              <a:solidFill>
                <a:schemeClr val="dk1"/>
              </a:solidFill>
              <a:latin typeface="Proxima Nova"/>
              <a:ea typeface="Proxima Nova"/>
              <a:cs typeface="Proxima Nova"/>
              <a:sym typeface="Proxima Nova"/>
            </a:endParaRPr>
          </a:p>
          <a:p>
            <a:pPr indent="-311150" lvl="1" marL="914400" rtl="0" algn="l">
              <a:lnSpc>
                <a:spcPct val="10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Hard-to-skip or lengthy formats (full-screen, unskippable videos)</a:t>
            </a:r>
            <a:endParaRPr sz="13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 sz="1300">
                <a:solidFill>
                  <a:schemeClr val="dk1"/>
                </a:solidFill>
                <a:latin typeface="Proxima Nova"/>
                <a:ea typeface="Proxima Nova"/>
                <a:cs typeface="Proxima Nova"/>
                <a:sym typeface="Proxima Nova"/>
              </a:rPr>
              <a:t>Ads that appear misleading (clickbait-style) or overly personal (feeling like they come from excessive data tracking) amplify frustration and distrust.</a:t>
            </a:r>
            <a:br>
              <a:rPr lang="en" sz="1300">
                <a:solidFill>
                  <a:schemeClr val="dk1"/>
                </a:solidFill>
                <a:latin typeface="Proxima Nova"/>
                <a:ea typeface="Proxima Nova"/>
                <a:cs typeface="Proxima Nova"/>
                <a:sym typeface="Proxima Nova"/>
              </a:rPr>
            </a:br>
            <a:endParaRPr sz="13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3208"/>
        </a:solidFill>
      </p:bgPr>
    </p:bg>
    <p:spTree>
      <p:nvGrpSpPr>
        <p:cNvPr id="179" name="Shape 179"/>
        <p:cNvGrpSpPr/>
        <p:nvPr/>
      </p:nvGrpSpPr>
      <p:grpSpPr>
        <a:xfrm>
          <a:off x="0" y="0"/>
          <a:ext cx="0" cy="0"/>
          <a:chOff x="0" y="0"/>
          <a:chExt cx="0" cy="0"/>
        </a:xfrm>
      </p:grpSpPr>
      <p:sp>
        <p:nvSpPr>
          <p:cNvPr id="180" name="Google Shape;180;p29"/>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81" name="Google Shape;181;p29"/>
          <p:cNvSpPr txBox="1"/>
          <p:nvPr/>
        </p:nvSpPr>
        <p:spPr>
          <a:xfrm>
            <a:off x="609750" y="1662500"/>
            <a:ext cx="6214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How do Cx feel about advertisements on DoorDash?</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p:nvPr/>
        </p:nvSpPr>
        <p:spPr>
          <a:xfrm>
            <a:off x="0" y="0"/>
            <a:ext cx="34956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87" name="Google Shape;187;p30"/>
          <p:cNvSpPr txBox="1"/>
          <p:nvPr/>
        </p:nvSpPr>
        <p:spPr>
          <a:xfrm>
            <a:off x="236613" y="4996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88" name="Google Shape;188;p30"/>
          <p:cNvSpPr txBox="1"/>
          <p:nvPr/>
        </p:nvSpPr>
        <p:spPr>
          <a:xfrm>
            <a:off x="163863" y="313850"/>
            <a:ext cx="29325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The majority of Cx have a hard time recalling ads on DoorDash, or are not sure if DoorDash has ads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grpSp>
        <p:nvGrpSpPr>
          <p:cNvPr id="189" name="Google Shape;189;p30"/>
          <p:cNvGrpSpPr/>
          <p:nvPr/>
        </p:nvGrpSpPr>
        <p:grpSpPr>
          <a:xfrm>
            <a:off x="4579092" y="784656"/>
            <a:ext cx="2897791" cy="2723635"/>
            <a:chOff x="7016700" y="1506975"/>
            <a:chExt cx="1327800" cy="1248000"/>
          </a:xfrm>
        </p:grpSpPr>
        <p:sp>
          <p:nvSpPr>
            <p:cNvPr id="190" name="Google Shape;190;p30"/>
            <p:cNvSpPr/>
            <p:nvPr/>
          </p:nvSpPr>
          <p:spPr>
            <a:xfrm>
              <a:off x="7021301" y="1511557"/>
              <a:ext cx="1318500" cy="1238700"/>
            </a:xfrm>
            <a:prstGeom prst="ellipse">
              <a:avLst/>
            </a:prstGeom>
            <a:noFill/>
            <a:ln cap="flat" cmpd="sng" w="83125">
              <a:solidFill>
                <a:srgbClr val="CCCCCC"/>
              </a:solidFill>
              <a:prstDash val="solid"/>
              <a:round/>
              <a:headEnd len="sm" w="sm" type="none"/>
              <a:tailEnd len="sm" w="sm" type="none"/>
            </a:ln>
          </p:spPr>
          <p:txBody>
            <a:bodyPr anchorCtr="0" anchor="ctr" bIns="199550" lIns="199550" spcFirstLastPara="1" rIns="199550" wrap="square" tIns="199550">
              <a:noAutofit/>
            </a:bodyPr>
            <a:lstStyle/>
            <a:p>
              <a:pPr indent="0" lvl="0" marL="0" rtl="0" algn="l">
                <a:spcBef>
                  <a:spcPts val="0"/>
                </a:spcBef>
                <a:spcAft>
                  <a:spcPts val="0"/>
                </a:spcAft>
                <a:buNone/>
              </a:pPr>
              <a:r>
                <a:t/>
              </a:r>
              <a:endParaRPr/>
            </a:p>
          </p:txBody>
        </p:sp>
        <p:sp>
          <p:nvSpPr>
            <p:cNvPr id="191" name="Google Shape;191;p30"/>
            <p:cNvSpPr/>
            <p:nvPr/>
          </p:nvSpPr>
          <p:spPr>
            <a:xfrm>
              <a:off x="7016700" y="1506975"/>
              <a:ext cx="1327800" cy="1248000"/>
            </a:xfrm>
            <a:prstGeom prst="arc">
              <a:avLst>
                <a:gd fmla="val 16329822" name="adj1"/>
                <a:gd fmla="val 3132524" name="adj2"/>
              </a:avLst>
            </a:prstGeom>
            <a:noFill/>
            <a:ln cap="flat" cmpd="sng" w="249475">
              <a:solidFill>
                <a:srgbClr val="E23208"/>
              </a:solidFill>
              <a:prstDash val="solid"/>
              <a:round/>
              <a:headEnd len="sm" w="sm" type="none"/>
              <a:tailEnd len="sm" w="sm" type="none"/>
            </a:ln>
          </p:spPr>
          <p:txBody>
            <a:bodyPr anchorCtr="0" anchor="ctr" bIns="199550" lIns="199550" spcFirstLastPara="1" rIns="199550" wrap="square" tIns="199550">
              <a:noAutofit/>
            </a:bodyPr>
            <a:lstStyle/>
            <a:p>
              <a:pPr indent="0" lvl="0" marL="0" rtl="0" algn="l">
                <a:spcBef>
                  <a:spcPts val="0"/>
                </a:spcBef>
                <a:spcAft>
                  <a:spcPts val="0"/>
                </a:spcAft>
                <a:buNone/>
              </a:pPr>
              <a:r>
                <a:t/>
              </a:r>
              <a:endParaRPr/>
            </a:p>
          </p:txBody>
        </p:sp>
        <p:sp>
          <p:nvSpPr>
            <p:cNvPr id="192" name="Google Shape;192;p30"/>
            <p:cNvSpPr txBox="1"/>
            <p:nvPr/>
          </p:nvSpPr>
          <p:spPr>
            <a:xfrm>
              <a:off x="7069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t/>
              </a:r>
              <a:endParaRPr sz="3491">
                <a:solidFill>
                  <a:srgbClr val="00838A"/>
                </a:solidFill>
                <a:latin typeface="Proxima Nova"/>
                <a:ea typeface="Proxima Nova"/>
                <a:cs typeface="Proxima Nova"/>
                <a:sym typeface="Proxima Nova"/>
              </a:endParaRPr>
            </a:p>
          </p:txBody>
        </p:sp>
      </p:grpSp>
      <p:sp>
        <p:nvSpPr>
          <p:cNvPr id="193" name="Google Shape;193;p30"/>
          <p:cNvSpPr txBox="1"/>
          <p:nvPr/>
        </p:nvSpPr>
        <p:spPr>
          <a:xfrm>
            <a:off x="4779175" y="1579450"/>
            <a:ext cx="2403300" cy="14007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b="1" lang="en" sz="1600">
                <a:solidFill>
                  <a:srgbClr val="E23208"/>
                </a:solidFill>
                <a:latin typeface="Proxima Nova"/>
                <a:ea typeface="Proxima Nova"/>
                <a:cs typeface="Proxima Nova"/>
                <a:sym typeface="Proxima Nova"/>
              </a:rPr>
              <a:t>One-third</a:t>
            </a:r>
            <a:r>
              <a:rPr b="1" lang="en" sz="1600">
                <a:solidFill>
                  <a:schemeClr val="dk1"/>
                </a:solidFill>
                <a:latin typeface="Proxima Nova"/>
                <a:ea typeface="Proxima Nova"/>
                <a:cs typeface="Proxima Nova"/>
                <a:sym typeface="Proxima Nova"/>
              </a:rPr>
              <a:t> of Cx </a:t>
            </a:r>
            <a:r>
              <a:rPr b="1" lang="en" sz="1600">
                <a:solidFill>
                  <a:srgbClr val="E23208"/>
                </a:solidFill>
                <a:latin typeface="Proxima Nova"/>
                <a:ea typeface="Proxima Nova"/>
                <a:cs typeface="Proxima Nova"/>
                <a:sym typeface="Proxima Nova"/>
              </a:rPr>
              <a:t>do not recall</a:t>
            </a:r>
            <a:r>
              <a:rPr b="1" lang="en" sz="1600">
                <a:solidFill>
                  <a:schemeClr val="dk1"/>
                </a:solidFill>
                <a:latin typeface="Proxima Nova"/>
                <a:ea typeface="Proxima Nova"/>
                <a:cs typeface="Proxima Nova"/>
                <a:sym typeface="Proxima Nova"/>
              </a:rPr>
              <a:t> seeing advertisements on DoorDash</a:t>
            </a:r>
            <a:endParaRPr b="1" sz="1600">
              <a:solidFill>
                <a:schemeClr val="accent5"/>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t/>
            </a:r>
            <a:endParaRPr b="1" sz="1900">
              <a:solidFill>
                <a:schemeClr val="dk1"/>
              </a:solidFill>
              <a:latin typeface="Proxima Nova"/>
              <a:ea typeface="Proxima Nova"/>
              <a:cs typeface="Proxima Nova"/>
              <a:sym typeface="Proxima Nova"/>
            </a:endParaRPr>
          </a:p>
        </p:txBody>
      </p:sp>
      <p:pic>
        <p:nvPicPr>
          <p:cNvPr id="194" name="Google Shape;194;p30"/>
          <p:cNvPicPr preferRelativeResize="0"/>
          <p:nvPr/>
        </p:nvPicPr>
        <p:blipFill>
          <a:blip r:embed="rId4">
            <a:alphaModFix/>
          </a:blip>
          <a:stretch>
            <a:fillRect/>
          </a:stretch>
        </p:blipFill>
        <p:spPr>
          <a:xfrm>
            <a:off x="7476875" y="3434350"/>
            <a:ext cx="1290000" cy="129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p:nvPr/>
        </p:nvSpPr>
        <p:spPr>
          <a:xfrm>
            <a:off x="0" y="0"/>
            <a:ext cx="9144000" cy="126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1"/>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Those that do recall seeing deals or emails; however, some ad recalls are not actually advertisements at all.</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01" name="Google Shape;201;p31"/>
          <p:cNvSpPr txBox="1"/>
          <p:nvPr/>
        </p:nvSpPr>
        <p:spPr>
          <a:xfrm>
            <a:off x="154875" y="1631825"/>
            <a:ext cx="4950300" cy="3885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latin typeface="Proxima Nova"/>
                <a:ea typeface="Proxima Nova"/>
                <a:cs typeface="Proxima Nova"/>
                <a:sym typeface="Proxima Nova"/>
              </a:rPr>
              <a:t>What advertisements have you seen on DoorDash recently?</a:t>
            </a:r>
            <a:endParaRPr b="1" sz="1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sz="1200">
              <a:solidFill>
                <a:schemeClr val="accent5"/>
              </a:solidFill>
              <a:latin typeface="Proxima Nova"/>
              <a:ea typeface="Proxima Nova"/>
              <a:cs typeface="Proxima Nova"/>
              <a:sym typeface="Proxima Nova"/>
            </a:endParaRPr>
          </a:p>
          <a:p>
            <a:pPr indent="-298450" lvl="0" marL="457200" rtl="0" algn="l">
              <a:spcBef>
                <a:spcPts val="1200"/>
              </a:spcBef>
              <a:spcAft>
                <a:spcPts val="0"/>
              </a:spcAft>
              <a:buClr>
                <a:schemeClr val="dk1"/>
              </a:buClr>
              <a:buSzPts val="1100"/>
              <a:buFont typeface="Proxima Nova"/>
              <a:buAutoNum type="arabicPeriod"/>
            </a:pPr>
            <a:r>
              <a:rPr lang="en" sz="1100">
                <a:solidFill>
                  <a:schemeClr val="dk1"/>
                </a:solidFill>
                <a:latin typeface="Proxima Nova"/>
                <a:ea typeface="Proxima Nova"/>
                <a:cs typeface="Proxima Nova"/>
                <a:sym typeface="Proxima Nova"/>
              </a:rPr>
              <a:t>Deals, discounts or coupons</a:t>
            </a:r>
            <a:endParaRPr sz="1100">
              <a:solidFill>
                <a:schemeClr val="dk1"/>
              </a:solidFill>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Emails &amp; push notifications</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Grocery or convenience store ads (for the vertical as well as for stores)</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Sponsored restaurants and search placement</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Home carousels (e.g. recommended for you)</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Local/new restaurants</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DoorDash services (e.g. DashPass)</a:t>
            </a:r>
            <a:endParaRPr sz="1100">
              <a:latin typeface="Proxima Nova"/>
              <a:ea typeface="Proxima Nova"/>
              <a:cs typeface="Proxima Nova"/>
              <a:sym typeface="Proxima Nova"/>
            </a:endParaRPr>
          </a:p>
          <a:p>
            <a:pPr indent="-298450" lvl="0" marL="457200" rtl="0" algn="l">
              <a:spcBef>
                <a:spcPts val="1000"/>
              </a:spcBef>
              <a:spcAft>
                <a:spcPts val="0"/>
              </a:spcAft>
              <a:buSzPts val="1100"/>
              <a:buFont typeface="Proxima Nova"/>
              <a:buAutoNum type="arabicPeriod"/>
            </a:pPr>
            <a:r>
              <a:rPr lang="en" sz="1100">
                <a:latin typeface="Proxima Nova"/>
                <a:ea typeface="Proxima Nova"/>
                <a:cs typeface="Proxima Nova"/>
                <a:sym typeface="Proxima Nova"/>
              </a:rPr>
              <a:t>Cart add ons (Doubledash &amp; add to your cart)</a:t>
            </a:r>
            <a:endParaRPr sz="1100">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500">
              <a:solidFill>
                <a:schemeClr val="dk1"/>
              </a:solidFill>
              <a:latin typeface="Proxima Nova"/>
              <a:ea typeface="Proxima Nova"/>
              <a:cs typeface="Proxima Nova"/>
              <a:sym typeface="Proxima Nova"/>
            </a:endParaRPr>
          </a:p>
        </p:txBody>
      </p:sp>
      <p:pic>
        <p:nvPicPr>
          <p:cNvPr id="202" name="Google Shape;202;p31"/>
          <p:cNvPicPr preferRelativeResize="0"/>
          <p:nvPr/>
        </p:nvPicPr>
        <p:blipFill>
          <a:blip r:embed="rId4">
            <a:alphaModFix/>
          </a:blip>
          <a:stretch>
            <a:fillRect/>
          </a:stretch>
        </p:blipFill>
        <p:spPr>
          <a:xfrm>
            <a:off x="5745850" y="1982025"/>
            <a:ext cx="2689176" cy="2689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p:nvPr/>
        </p:nvSpPr>
        <p:spPr>
          <a:xfrm>
            <a:off x="0" y="0"/>
            <a:ext cx="34956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08" name="Google Shape;208;p32"/>
          <p:cNvSpPr txBox="1"/>
          <p:nvPr/>
        </p:nvSpPr>
        <p:spPr>
          <a:xfrm>
            <a:off x="236613" y="4996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209" name="Google Shape;209;p32"/>
          <p:cNvSpPr txBox="1"/>
          <p:nvPr/>
        </p:nvSpPr>
        <p:spPr>
          <a:xfrm>
            <a:off x="163863" y="313850"/>
            <a:ext cx="29325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Outside of email, Cx recall seeing ads on the Deals tab and/or the homepage.  </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Few Cx indicate they have seen search ads/sponsored search.</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10" name="Google Shape;210;p32"/>
          <p:cNvSpPr txBox="1"/>
          <p:nvPr/>
        </p:nvSpPr>
        <p:spPr>
          <a:xfrm>
            <a:off x="3606325" y="644125"/>
            <a:ext cx="4950300" cy="1001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latin typeface="Proxima Nova"/>
                <a:ea typeface="Proxima Nova"/>
                <a:cs typeface="Proxima Nova"/>
                <a:sym typeface="Proxima Nova"/>
              </a:rPr>
              <a:t>Where have you seen advertisements while using DoorDash?</a:t>
            </a:r>
            <a:endParaRPr b="1" sz="1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sz="1200">
              <a:solidFill>
                <a:schemeClr val="accent5"/>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500">
              <a:solidFill>
                <a:schemeClr val="dk1"/>
              </a:solidFill>
              <a:latin typeface="Proxima Nova"/>
              <a:ea typeface="Proxima Nova"/>
              <a:cs typeface="Proxima Nova"/>
              <a:sym typeface="Proxima Nova"/>
            </a:endParaRPr>
          </a:p>
        </p:txBody>
      </p:sp>
      <p:pic>
        <p:nvPicPr>
          <p:cNvPr id="211" name="Google Shape;211;p32"/>
          <p:cNvPicPr preferRelativeResize="0"/>
          <p:nvPr/>
        </p:nvPicPr>
        <p:blipFill>
          <a:blip r:embed="rId4">
            <a:alphaModFix/>
          </a:blip>
          <a:stretch>
            <a:fillRect/>
          </a:stretch>
        </p:blipFill>
        <p:spPr>
          <a:xfrm>
            <a:off x="3732475" y="1206425"/>
            <a:ext cx="5411526" cy="33461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p:nvPr/>
        </p:nvSpPr>
        <p:spPr>
          <a:xfrm>
            <a:off x="0" y="0"/>
            <a:ext cx="9144000" cy="126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3"/>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The majority of Cx feel </a:t>
            </a:r>
            <a:r>
              <a:rPr b="1" lang="en" sz="2000">
                <a:solidFill>
                  <a:schemeClr val="dk1"/>
                </a:solidFill>
                <a:latin typeface="Proxima Nova"/>
                <a:ea typeface="Proxima Nova"/>
                <a:cs typeface="Proxima Nova"/>
                <a:sym typeface="Proxima Nova"/>
              </a:rPr>
              <a:t>neutral</a:t>
            </a:r>
            <a:r>
              <a:rPr b="1" lang="en" sz="2000">
                <a:solidFill>
                  <a:schemeClr val="dk1"/>
                </a:solidFill>
                <a:latin typeface="Proxima Nova"/>
                <a:ea typeface="Proxima Nova"/>
                <a:cs typeface="Proxima Nova"/>
                <a:sym typeface="Proxima Nova"/>
              </a:rPr>
              <a:t> about ads on DoorDash today; they are mostly helpful to find deals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pic>
        <p:nvPicPr>
          <p:cNvPr id="218" name="Google Shape;218;p33"/>
          <p:cNvPicPr preferRelativeResize="0"/>
          <p:nvPr/>
        </p:nvPicPr>
        <p:blipFill>
          <a:blip r:embed="rId4">
            <a:alphaModFix/>
          </a:blip>
          <a:stretch>
            <a:fillRect/>
          </a:stretch>
        </p:blipFill>
        <p:spPr>
          <a:xfrm>
            <a:off x="152400" y="1773625"/>
            <a:ext cx="4019826" cy="3217475"/>
          </a:xfrm>
          <a:prstGeom prst="rect">
            <a:avLst/>
          </a:prstGeom>
          <a:noFill/>
          <a:ln>
            <a:noFill/>
          </a:ln>
        </p:spPr>
      </p:pic>
      <p:sp>
        <p:nvSpPr>
          <p:cNvPr id="219" name="Google Shape;219;p33"/>
          <p:cNvSpPr txBox="1"/>
          <p:nvPr/>
        </p:nvSpPr>
        <p:spPr>
          <a:xfrm>
            <a:off x="278988" y="1412700"/>
            <a:ext cx="4950300" cy="1001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latin typeface="Proxima Nova"/>
                <a:ea typeface="Proxima Nova"/>
                <a:cs typeface="Proxima Nova"/>
                <a:sym typeface="Proxima Nova"/>
              </a:rPr>
              <a:t>How do you feel about advertisements on DoorDash?</a:t>
            </a:r>
            <a:endParaRPr b="1" sz="1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sz="1200">
              <a:solidFill>
                <a:schemeClr val="accent5"/>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500">
              <a:solidFill>
                <a:schemeClr val="dk1"/>
              </a:solidFill>
              <a:latin typeface="Proxima Nova"/>
              <a:ea typeface="Proxima Nova"/>
              <a:cs typeface="Proxima Nova"/>
              <a:sym typeface="Proxima Nova"/>
            </a:endParaRPr>
          </a:p>
        </p:txBody>
      </p:sp>
      <p:sp>
        <p:nvSpPr>
          <p:cNvPr id="220" name="Google Shape;220;p33"/>
          <p:cNvSpPr/>
          <p:nvPr/>
        </p:nvSpPr>
        <p:spPr>
          <a:xfrm>
            <a:off x="76000" y="1807400"/>
            <a:ext cx="1511700" cy="321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1" name="Google Shape;221;p33"/>
          <p:cNvGrpSpPr/>
          <p:nvPr/>
        </p:nvGrpSpPr>
        <p:grpSpPr>
          <a:xfrm>
            <a:off x="302036" y="1767892"/>
            <a:ext cx="1545600" cy="2913020"/>
            <a:chOff x="8883" y="1767892"/>
            <a:chExt cx="1545600" cy="2913020"/>
          </a:xfrm>
        </p:grpSpPr>
        <p:sp>
          <p:nvSpPr>
            <p:cNvPr id="222" name="Google Shape;222;p33"/>
            <p:cNvSpPr txBox="1"/>
            <p:nvPr/>
          </p:nvSpPr>
          <p:spPr>
            <a:xfrm>
              <a:off x="8883" y="1767892"/>
              <a:ext cx="1545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8761D"/>
                  </a:solidFill>
                  <a:latin typeface="Proxima Nova"/>
                  <a:ea typeface="Proxima Nova"/>
                  <a:cs typeface="Proxima Nova"/>
                  <a:sym typeface="Proxima Nova"/>
                </a:rPr>
                <a:t>Very positive</a:t>
              </a:r>
              <a:endParaRPr sz="800">
                <a:solidFill>
                  <a:srgbClr val="38761D"/>
                </a:solidFill>
                <a:latin typeface="Proxima Nova"/>
                <a:ea typeface="Proxima Nova"/>
                <a:cs typeface="Proxima Nova"/>
                <a:sym typeface="Proxima Nova"/>
              </a:endParaRPr>
            </a:p>
          </p:txBody>
        </p:sp>
        <p:sp>
          <p:nvSpPr>
            <p:cNvPr id="223" name="Google Shape;223;p33"/>
            <p:cNvSpPr txBox="1"/>
            <p:nvPr/>
          </p:nvSpPr>
          <p:spPr>
            <a:xfrm>
              <a:off x="8883" y="4530012"/>
              <a:ext cx="1545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0000"/>
                  </a:solidFill>
                  <a:latin typeface="Proxima Nova"/>
                  <a:ea typeface="Proxima Nova"/>
                  <a:cs typeface="Proxima Nova"/>
                  <a:sym typeface="Proxima Nova"/>
                </a:rPr>
                <a:t>Very negative</a:t>
              </a:r>
              <a:endParaRPr sz="800">
                <a:solidFill>
                  <a:srgbClr val="990000"/>
                </a:solidFill>
                <a:latin typeface="Proxima Nova"/>
                <a:ea typeface="Proxima Nova"/>
                <a:cs typeface="Proxima Nova"/>
                <a:sym typeface="Proxima Nova"/>
              </a:endParaRPr>
            </a:p>
          </p:txBody>
        </p:sp>
        <p:cxnSp>
          <p:nvCxnSpPr>
            <p:cNvPr id="224" name="Google Shape;224;p33"/>
            <p:cNvCxnSpPr/>
            <p:nvPr/>
          </p:nvCxnSpPr>
          <p:spPr>
            <a:xfrm flipH="1">
              <a:off x="399450" y="2069825"/>
              <a:ext cx="300" cy="2524800"/>
            </a:xfrm>
            <a:prstGeom prst="straightConnector1">
              <a:avLst/>
            </a:prstGeom>
            <a:noFill/>
            <a:ln cap="flat" cmpd="sng" w="9525">
              <a:solidFill>
                <a:schemeClr val="dk2"/>
              </a:solidFill>
              <a:prstDash val="solid"/>
              <a:round/>
              <a:headEnd len="med" w="med" type="none"/>
              <a:tailEnd len="med" w="med" type="triangle"/>
            </a:ln>
          </p:spPr>
        </p:cxnSp>
      </p:grpSp>
      <p:sp>
        <p:nvSpPr>
          <p:cNvPr id="225" name="Google Shape;225;p33"/>
          <p:cNvSpPr/>
          <p:nvPr/>
        </p:nvSpPr>
        <p:spPr>
          <a:xfrm>
            <a:off x="3184425" y="1841200"/>
            <a:ext cx="1511700" cy="321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3"/>
          <p:cNvSpPr txBox="1"/>
          <p:nvPr/>
        </p:nvSpPr>
        <p:spPr>
          <a:xfrm>
            <a:off x="4519348" y="1412688"/>
            <a:ext cx="4308300" cy="1001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a:solidFill>
                  <a:schemeClr val="dk1"/>
                </a:solidFill>
                <a:latin typeface="Proxima Nova"/>
                <a:ea typeface="Proxima Nova"/>
                <a:cs typeface="Proxima Nova"/>
                <a:sym typeface="Proxima Nova"/>
              </a:rPr>
              <a:t>The most helpful/meaningful advertisements on DoorDash…</a:t>
            </a:r>
            <a:endParaRPr b="1">
              <a:solidFill>
                <a:schemeClr val="dk1"/>
              </a:solidFill>
              <a:latin typeface="Proxima Nova"/>
              <a:ea typeface="Proxima Nova"/>
              <a:cs typeface="Proxima Nova"/>
              <a:sym typeface="Proxima Nova"/>
            </a:endParaRPr>
          </a:p>
          <a:p>
            <a:pPr indent="-317500" lvl="0" marL="457200" rtl="0" algn="l">
              <a:spcBef>
                <a:spcPts val="12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Highlight a great deal or promo</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Feature a restaurant I’ve ordered from before</a:t>
            </a:r>
            <a:endParaRPr>
              <a:solidFill>
                <a:schemeClr val="dk1"/>
              </a:solidFill>
              <a:latin typeface="Proxima Nova"/>
              <a:ea typeface="Proxima Nova"/>
              <a:cs typeface="Proxima Nova"/>
              <a:sym typeface="Proxima Nova"/>
            </a:endParaRPr>
          </a:p>
          <a:p>
            <a:pPr indent="-317500" lvl="0" marL="457200" rtl="0" algn="l">
              <a:spcBef>
                <a:spcPts val="12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Introduces me to something new</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a:solidFill>
                <a:schemeClr val="accent5"/>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a:solidFill>
                <a:schemeClr val="dk1"/>
              </a:solidFill>
              <a:latin typeface="Proxima Nova"/>
              <a:ea typeface="Proxima Nova"/>
              <a:cs typeface="Proxima Nova"/>
              <a:sym typeface="Proxima Nova"/>
            </a:endParaRPr>
          </a:p>
        </p:txBody>
      </p:sp>
      <p:pic>
        <p:nvPicPr>
          <p:cNvPr id="227" name="Google Shape;227;p33"/>
          <p:cNvPicPr preferRelativeResize="0"/>
          <p:nvPr/>
        </p:nvPicPr>
        <p:blipFill>
          <a:blip r:embed="rId5">
            <a:alphaModFix/>
          </a:blip>
          <a:stretch>
            <a:fillRect/>
          </a:stretch>
        </p:blipFill>
        <p:spPr>
          <a:xfrm>
            <a:off x="6896969" y="3349850"/>
            <a:ext cx="1266300" cy="1266300"/>
          </a:xfrm>
          <a:prstGeom prst="rect">
            <a:avLst/>
          </a:prstGeom>
          <a:noFill/>
          <a:ln>
            <a:noFill/>
          </a:ln>
        </p:spPr>
      </p:pic>
      <p:pic>
        <p:nvPicPr>
          <p:cNvPr id="228" name="Google Shape;228;p33"/>
          <p:cNvPicPr preferRelativeResize="0"/>
          <p:nvPr/>
        </p:nvPicPr>
        <p:blipFill>
          <a:blip r:embed="rId6">
            <a:alphaModFix/>
          </a:blip>
          <a:stretch>
            <a:fillRect/>
          </a:stretch>
        </p:blipFill>
        <p:spPr>
          <a:xfrm>
            <a:off x="5724000" y="3414602"/>
            <a:ext cx="1136799" cy="1136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p:nvPr/>
        </p:nvSpPr>
        <p:spPr>
          <a:xfrm>
            <a:off x="0" y="0"/>
            <a:ext cx="9144000" cy="126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34"/>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Cx feel comfortable with the current ad frequency on DoorDash</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35" name="Google Shape;235;p34"/>
          <p:cNvSpPr txBox="1"/>
          <p:nvPr/>
        </p:nvSpPr>
        <p:spPr>
          <a:xfrm>
            <a:off x="523113" y="1429525"/>
            <a:ext cx="4950300" cy="1001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latin typeface="Proxima Nova"/>
                <a:ea typeface="Proxima Nova"/>
                <a:cs typeface="Proxima Nova"/>
                <a:sym typeface="Proxima Nova"/>
              </a:rPr>
              <a:t>How frequently do you see advertisements on DoorDash</a:t>
            </a:r>
            <a:r>
              <a:rPr b="1" lang="en" sz="1200">
                <a:solidFill>
                  <a:schemeClr val="dk1"/>
                </a:solidFill>
                <a:latin typeface="Proxima Nova"/>
                <a:ea typeface="Proxima Nova"/>
                <a:cs typeface="Proxima Nova"/>
                <a:sym typeface="Proxima Nova"/>
              </a:rPr>
              <a:t>?</a:t>
            </a:r>
            <a:endParaRPr b="1" sz="1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sz="1200">
              <a:solidFill>
                <a:schemeClr val="accent5"/>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500">
              <a:solidFill>
                <a:schemeClr val="dk1"/>
              </a:solidFill>
              <a:latin typeface="Proxima Nova"/>
              <a:ea typeface="Proxima Nova"/>
              <a:cs typeface="Proxima Nova"/>
              <a:sym typeface="Proxima Nova"/>
            </a:endParaRPr>
          </a:p>
        </p:txBody>
      </p:sp>
      <p:pic>
        <p:nvPicPr>
          <p:cNvPr id="236" name="Google Shape;236;p34"/>
          <p:cNvPicPr preferRelativeResize="0"/>
          <p:nvPr/>
        </p:nvPicPr>
        <p:blipFill>
          <a:blip r:embed="rId3">
            <a:alphaModFix/>
          </a:blip>
          <a:stretch>
            <a:fillRect/>
          </a:stretch>
        </p:blipFill>
        <p:spPr>
          <a:xfrm>
            <a:off x="279000" y="1850650"/>
            <a:ext cx="4753551" cy="2939275"/>
          </a:xfrm>
          <a:prstGeom prst="rect">
            <a:avLst/>
          </a:prstGeom>
          <a:noFill/>
          <a:ln>
            <a:noFill/>
          </a:ln>
        </p:spPr>
      </p:pic>
      <p:sp>
        <p:nvSpPr>
          <p:cNvPr id="237" name="Google Shape;237;p34"/>
          <p:cNvSpPr txBox="1"/>
          <p:nvPr/>
        </p:nvSpPr>
        <p:spPr>
          <a:xfrm>
            <a:off x="5160325" y="1498450"/>
            <a:ext cx="3645000" cy="17394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
                <a:solidFill>
                  <a:schemeClr val="dk1"/>
                </a:solidFill>
                <a:latin typeface="Proxima Nova"/>
                <a:ea typeface="Proxima Nova"/>
                <a:cs typeface="Proxima Nova"/>
                <a:sym typeface="Proxima Nova"/>
              </a:rPr>
              <a:t>The majority of Cx feel that they should only see a handful of visits each DoorDash session.</a:t>
            </a:r>
            <a:endParaRPr b="1">
              <a:solidFill>
                <a:schemeClr val="dk1"/>
              </a:solidFill>
              <a:latin typeface="Proxima Nova"/>
              <a:ea typeface="Proxima Nova"/>
              <a:cs typeface="Proxima Nova"/>
              <a:sym typeface="Proxima Nova"/>
            </a:endParaRPr>
          </a:p>
          <a:p>
            <a:pPr indent="-311150" lvl="0" marL="457200" rtl="0" algn="l">
              <a:spcBef>
                <a:spcPts val="12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One-third of Cx prefer </a:t>
            </a:r>
            <a:r>
              <a:rPr b="1" lang="en" sz="1300">
                <a:solidFill>
                  <a:schemeClr val="dk1"/>
                </a:solidFill>
                <a:latin typeface="Proxima Nova"/>
                <a:ea typeface="Proxima Nova"/>
                <a:cs typeface="Proxima Nova"/>
                <a:sym typeface="Proxima Nova"/>
              </a:rPr>
              <a:t>one ad per visit</a:t>
            </a:r>
            <a:endParaRPr b="1" sz="1300">
              <a:solidFill>
                <a:schemeClr val="dk1"/>
              </a:solidFill>
              <a:latin typeface="Proxima Nova"/>
              <a:ea typeface="Proxima Nova"/>
              <a:cs typeface="Proxima Nova"/>
              <a:sym typeface="Proxima Nova"/>
            </a:endParaRPr>
          </a:p>
          <a:p>
            <a:pPr indent="-311150" lvl="0" marL="457200" rtl="0" algn="l">
              <a:spcBef>
                <a:spcPts val="1200"/>
              </a:spcBef>
              <a:spcAft>
                <a:spcPts val="1000"/>
              </a:spcAft>
              <a:buClr>
                <a:schemeClr val="dk1"/>
              </a:buClr>
              <a:buSzPts val="1300"/>
              <a:buFont typeface="Proxima Nova"/>
              <a:buChar char="●"/>
            </a:pPr>
            <a:r>
              <a:rPr lang="en" sz="1300">
                <a:solidFill>
                  <a:schemeClr val="dk1"/>
                </a:solidFill>
                <a:latin typeface="Proxima Nova"/>
                <a:ea typeface="Proxima Nova"/>
                <a:cs typeface="Proxima Nova"/>
                <a:sym typeface="Proxima Nova"/>
              </a:rPr>
              <a:t>One-quarter of Cx feel that </a:t>
            </a:r>
            <a:r>
              <a:rPr b="1" lang="en" sz="1300">
                <a:solidFill>
                  <a:schemeClr val="dk1"/>
                </a:solidFill>
                <a:latin typeface="Proxima Nova"/>
                <a:ea typeface="Proxima Nova"/>
                <a:cs typeface="Proxima Nova"/>
                <a:sym typeface="Proxima Nova"/>
              </a:rPr>
              <a:t>a few ads a visit is ok</a:t>
            </a:r>
            <a:endParaRPr b="1" sz="1300">
              <a:solidFill>
                <a:schemeClr val="dk1"/>
              </a:solidFill>
              <a:latin typeface="Proxima Nova"/>
              <a:ea typeface="Proxima Nova"/>
              <a:cs typeface="Proxima Nova"/>
              <a:sym typeface="Proxima Nova"/>
            </a:endParaRPr>
          </a:p>
        </p:txBody>
      </p:sp>
      <p:pic>
        <p:nvPicPr>
          <p:cNvPr id="238" name="Google Shape;238;p34"/>
          <p:cNvPicPr preferRelativeResize="0"/>
          <p:nvPr/>
        </p:nvPicPr>
        <p:blipFill>
          <a:blip r:embed="rId4">
            <a:alphaModFix/>
          </a:blip>
          <a:stretch>
            <a:fillRect/>
          </a:stretch>
        </p:blipFill>
        <p:spPr>
          <a:xfrm>
            <a:off x="7398950" y="3392300"/>
            <a:ext cx="1153899" cy="1153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p:nvPr/>
        </p:nvSpPr>
        <p:spPr>
          <a:xfrm>
            <a:off x="0" y="0"/>
            <a:ext cx="9144000" cy="126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5"/>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Cx expect to see ads top of funnel; </a:t>
            </a:r>
            <a:r>
              <a:rPr b="1" lang="en" sz="2000">
                <a:solidFill>
                  <a:schemeClr val="dk1"/>
                </a:solidFill>
                <a:latin typeface="Proxima Nova"/>
                <a:ea typeface="Proxima Nova"/>
                <a:cs typeface="Proxima Nova"/>
                <a:sym typeface="Proxima Nova"/>
              </a:rPr>
              <a:t>later in the ordering process becomes too intrusive</a:t>
            </a:r>
            <a:endParaRPr b="1" sz="1200">
              <a:solidFill>
                <a:schemeClr val="accent5"/>
              </a:solidFill>
              <a:latin typeface="Proxima Nova"/>
              <a:ea typeface="Proxima Nova"/>
              <a:cs typeface="Proxima Nova"/>
              <a:sym typeface="Proxima Nova"/>
            </a:endParaRPr>
          </a:p>
        </p:txBody>
      </p:sp>
      <p:graphicFrame>
        <p:nvGraphicFramePr>
          <p:cNvPr id="245" name="Google Shape;245;p35"/>
          <p:cNvGraphicFramePr/>
          <p:nvPr/>
        </p:nvGraphicFramePr>
        <p:xfrm>
          <a:off x="378245" y="3592450"/>
          <a:ext cx="3000000" cy="3000000"/>
        </p:xfrm>
        <a:graphic>
          <a:graphicData uri="http://schemas.openxmlformats.org/drawingml/2006/table">
            <a:tbl>
              <a:tblPr>
                <a:noFill/>
                <a:tableStyleId>{FFC6506B-F2A4-495F-8D1D-F6AAFAF20B6B}</a:tableStyleId>
              </a:tblPr>
              <a:tblGrid>
                <a:gridCol w="1213925"/>
                <a:gridCol w="1213925"/>
                <a:gridCol w="1213925"/>
                <a:gridCol w="1213925"/>
                <a:gridCol w="1213925"/>
                <a:gridCol w="1213925"/>
                <a:gridCol w="1213925"/>
              </a:tblGrid>
              <a:tr h="381000">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Homepage</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Search</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Storepage</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Checkout</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Post-checkout</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Push notifications</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Proxima Nova Semibold"/>
                          <a:ea typeface="Proxima Nova Semibold"/>
                          <a:cs typeface="Proxima Nova Semibold"/>
                          <a:sym typeface="Proxima Nova Semibold"/>
                        </a:rPr>
                        <a:t>Email</a:t>
                      </a:r>
                      <a:endParaRPr sz="1200">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a:t>
                      </a:r>
                      <a:endParaRPr sz="1800">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t>
                      </a:r>
                      <a:endParaRPr sz="1800">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t>
                      </a:r>
                      <a:endParaRPr sz="1800">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1"/>
                        </a:solidFill>
                        <a:latin typeface="Proxima Nova Semibold"/>
                        <a:ea typeface="Proxima Nova Semibold"/>
                        <a:cs typeface="Proxima Nova Semibold"/>
                        <a:sym typeface="Proxima Nova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latin typeface="Proxima Nova Semibold"/>
                          <a:ea typeface="Proxima Nova Semibold"/>
                          <a:cs typeface="Proxima Nova Semibold"/>
                          <a:sym typeface="Proxima Nova Semibold"/>
                        </a:rPr>
                        <a:t>Proceed with caution</a:t>
                      </a:r>
                      <a:endParaRPr sz="1200">
                        <a:solidFill>
                          <a:schemeClr val="accent1"/>
                        </a:solidFill>
                        <a:latin typeface="Proxima Nova Semibold"/>
                        <a:ea typeface="Proxima Nova Semibold"/>
                        <a:cs typeface="Proxima Nova Semibold"/>
                        <a:sym typeface="Proxima Nova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46" name="Google Shape;246;p35"/>
          <p:cNvPicPr preferRelativeResize="0"/>
          <p:nvPr/>
        </p:nvPicPr>
        <p:blipFill>
          <a:blip r:embed="rId4">
            <a:alphaModFix/>
          </a:blip>
          <a:stretch>
            <a:fillRect/>
          </a:stretch>
        </p:blipFill>
        <p:spPr>
          <a:xfrm>
            <a:off x="4455858" y="4210254"/>
            <a:ext cx="342250" cy="342250"/>
          </a:xfrm>
          <a:prstGeom prst="rect">
            <a:avLst/>
          </a:prstGeom>
          <a:noFill/>
          <a:ln>
            <a:noFill/>
          </a:ln>
        </p:spPr>
      </p:pic>
      <p:pic>
        <p:nvPicPr>
          <p:cNvPr id="247" name="Google Shape;247;p35"/>
          <p:cNvPicPr preferRelativeResize="0"/>
          <p:nvPr/>
        </p:nvPicPr>
        <p:blipFill>
          <a:blip r:embed="rId4">
            <a:alphaModFix/>
          </a:blip>
          <a:stretch>
            <a:fillRect/>
          </a:stretch>
        </p:blipFill>
        <p:spPr>
          <a:xfrm>
            <a:off x="5647083" y="4210254"/>
            <a:ext cx="342250" cy="342250"/>
          </a:xfrm>
          <a:prstGeom prst="rect">
            <a:avLst/>
          </a:prstGeom>
          <a:noFill/>
          <a:ln>
            <a:noFill/>
          </a:ln>
        </p:spPr>
      </p:pic>
      <p:pic>
        <p:nvPicPr>
          <p:cNvPr id="248" name="Google Shape;248;p35"/>
          <p:cNvPicPr preferRelativeResize="0"/>
          <p:nvPr/>
        </p:nvPicPr>
        <p:blipFill>
          <a:blip r:embed="rId4">
            <a:alphaModFix/>
          </a:blip>
          <a:stretch>
            <a:fillRect/>
          </a:stretch>
        </p:blipFill>
        <p:spPr>
          <a:xfrm>
            <a:off x="6838308" y="4210254"/>
            <a:ext cx="342250" cy="342250"/>
          </a:xfrm>
          <a:prstGeom prst="rect">
            <a:avLst/>
          </a:prstGeom>
          <a:noFill/>
          <a:ln>
            <a:noFill/>
          </a:ln>
        </p:spPr>
      </p:pic>
      <p:pic>
        <p:nvPicPr>
          <p:cNvPr id="249" name="Google Shape;249;p35"/>
          <p:cNvPicPr preferRelativeResize="0"/>
          <p:nvPr/>
        </p:nvPicPr>
        <p:blipFill>
          <a:blip r:embed="rId5">
            <a:alphaModFix/>
          </a:blip>
          <a:stretch>
            <a:fillRect/>
          </a:stretch>
        </p:blipFill>
        <p:spPr>
          <a:xfrm>
            <a:off x="7818970" y="1607272"/>
            <a:ext cx="937975" cy="2028100"/>
          </a:xfrm>
          <a:prstGeom prst="rect">
            <a:avLst/>
          </a:prstGeom>
          <a:noFill/>
          <a:ln cap="flat" cmpd="sng" w="9525">
            <a:solidFill>
              <a:schemeClr val="dk1"/>
            </a:solidFill>
            <a:prstDash val="solid"/>
            <a:round/>
            <a:headEnd len="sm" w="sm" type="none"/>
            <a:tailEnd len="sm" w="sm" type="none"/>
          </a:ln>
        </p:spPr>
      </p:pic>
      <p:pic>
        <p:nvPicPr>
          <p:cNvPr id="250" name="Google Shape;250;p35"/>
          <p:cNvPicPr preferRelativeResize="0"/>
          <p:nvPr/>
        </p:nvPicPr>
        <p:blipFill>
          <a:blip r:embed="rId6">
            <a:alphaModFix/>
          </a:blip>
          <a:stretch>
            <a:fillRect/>
          </a:stretch>
        </p:blipFill>
        <p:spPr>
          <a:xfrm>
            <a:off x="5382453" y="1607272"/>
            <a:ext cx="941833" cy="2029967"/>
          </a:xfrm>
          <a:prstGeom prst="rect">
            <a:avLst/>
          </a:prstGeom>
          <a:noFill/>
          <a:ln cap="flat" cmpd="sng" w="9525">
            <a:solidFill>
              <a:schemeClr val="dk1"/>
            </a:solidFill>
            <a:prstDash val="solid"/>
            <a:round/>
            <a:headEnd len="sm" w="sm" type="none"/>
            <a:tailEnd len="sm" w="sm" type="none"/>
          </a:ln>
        </p:spPr>
      </p:pic>
      <p:pic>
        <p:nvPicPr>
          <p:cNvPr id="251" name="Google Shape;251;p35"/>
          <p:cNvPicPr preferRelativeResize="0"/>
          <p:nvPr/>
        </p:nvPicPr>
        <p:blipFill>
          <a:blip r:embed="rId7">
            <a:alphaModFix/>
          </a:blip>
          <a:stretch>
            <a:fillRect/>
          </a:stretch>
        </p:blipFill>
        <p:spPr>
          <a:xfrm>
            <a:off x="4164195" y="1607272"/>
            <a:ext cx="941833" cy="2029967"/>
          </a:xfrm>
          <a:prstGeom prst="rect">
            <a:avLst/>
          </a:prstGeom>
          <a:noFill/>
          <a:ln cap="flat" cmpd="sng" w="9525">
            <a:solidFill>
              <a:schemeClr val="dk1"/>
            </a:solidFill>
            <a:prstDash val="solid"/>
            <a:round/>
            <a:headEnd len="sm" w="sm" type="none"/>
            <a:tailEnd len="sm" w="sm" type="none"/>
          </a:ln>
        </p:spPr>
      </p:pic>
      <p:pic>
        <p:nvPicPr>
          <p:cNvPr id="252" name="Google Shape;252;p35"/>
          <p:cNvPicPr preferRelativeResize="0"/>
          <p:nvPr/>
        </p:nvPicPr>
        <p:blipFill>
          <a:blip r:embed="rId8">
            <a:alphaModFix/>
          </a:blip>
          <a:stretch>
            <a:fillRect/>
          </a:stretch>
        </p:blipFill>
        <p:spPr>
          <a:xfrm>
            <a:off x="2945936" y="1607272"/>
            <a:ext cx="941833" cy="2029967"/>
          </a:xfrm>
          <a:prstGeom prst="rect">
            <a:avLst/>
          </a:prstGeom>
          <a:noFill/>
          <a:ln cap="flat" cmpd="sng" w="9525">
            <a:solidFill>
              <a:schemeClr val="dk1"/>
            </a:solidFill>
            <a:prstDash val="solid"/>
            <a:round/>
            <a:headEnd len="sm" w="sm" type="none"/>
            <a:tailEnd len="sm" w="sm" type="none"/>
          </a:ln>
        </p:spPr>
      </p:pic>
      <p:pic>
        <p:nvPicPr>
          <p:cNvPr id="253" name="Google Shape;253;p35"/>
          <p:cNvPicPr preferRelativeResize="0"/>
          <p:nvPr/>
        </p:nvPicPr>
        <p:blipFill>
          <a:blip r:embed="rId9">
            <a:alphaModFix/>
          </a:blip>
          <a:stretch>
            <a:fillRect/>
          </a:stretch>
        </p:blipFill>
        <p:spPr>
          <a:xfrm>
            <a:off x="1727677" y="1607272"/>
            <a:ext cx="941833" cy="2029967"/>
          </a:xfrm>
          <a:prstGeom prst="rect">
            <a:avLst/>
          </a:prstGeom>
          <a:noFill/>
          <a:ln cap="flat" cmpd="sng" w="9525">
            <a:solidFill>
              <a:schemeClr val="dk1"/>
            </a:solidFill>
            <a:prstDash val="solid"/>
            <a:round/>
            <a:headEnd len="sm" w="sm" type="none"/>
            <a:tailEnd len="sm" w="sm" type="none"/>
          </a:ln>
        </p:spPr>
      </p:pic>
      <p:pic>
        <p:nvPicPr>
          <p:cNvPr id="254" name="Google Shape;254;p35"/>
          <p:cNvPicPr preferRelativeResize="0"/>
          <p:nvPr/>
        </p:nvPicPr>
        <p:blipFill>
          <a:blip r:embed="rId10">
            <a:alphaModFix/>
          </a:blip>
          <a:stretch>
            <a:fillRect/>
          </a:stretch>
        </p:blipFill>
        <p:spPr>
          <a:xfrm>
            <a:off x="509418" y="1607272"/>
            <a:ext cx="941833" cy="2029967"/>
          </a:xfrm>
          <a:prstGeom prst="rect">
            <a:avLst/>
          </a:prstGeom>
          <a:noFill/>
          <a:ln cap="flat" cmpd="sng" w="9525">
            <a:solidFill>
              <a:schemeClr val="dk1"/>
            </a:solidFill>
            <a:prstDash val="solid"/>
            <a:round/>
            <a:headEnd len="sm" w="sm" type="none"/>
            <a:tailEnd len="sm" w="sm" type="none"/>
          </a:ln>
        </p:spPr>
      </p:pic>
      <p:pic>
        <p:nvPicPr>
          <p:cNvPr id="255" name="Google Shape;255;p35"/>
          <p:cNvPicPr preferRelativeResize="0"/>
          <p:nvPr/>
        </p:nvPicPr>
        <p:blipFill>
          <a:blip r:embed="rId11">
            <a:alphaModFix/>
          </a:blip>
          <a:stretch>
            <a:fillRect/>
          </a:stretch>
        </p:blipFill>
        <p:spPr>
          <a:xfrm>
            <a:off x="6600712" y="1607272"/>
            <a:ext cx="941832" cy="202996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p:nvPr/>
        </p:nvSpPr>
        <p:spPr>
          <a:xfrm>
            <a:off x="0" y="0"/>
            <a:ext cx="9144000" cy="1266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6"/>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While Cx say they are not largely impacted by the source of an ad, SMBs garner greater trust than ENT or CPG when it comes to ads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62" name="Google Shape;262;p36"/>
          <p:cNvSpPr txBox="1"/>
          <p:nvPr/>
        </p:nvSpPr>
        <p:spPr>
          <a:xfrm>
            <a:off x="438925" y="3298350"/>
            <a:ext cx="3938400" cy="10011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None/>
            </a:pPr>
            <a:r>
              <a:rPr b="1" lang="en">
                <a:solidFill>
                  <a:schemeClr val="dk1"/>
                </a:solidFill>
                <a:latin typeface="Proxima Nova"/>
                <a:ea typeface="Proxima Nova"/>
                <a:cs typeface="Proxima Nova"/>
                <a:sym typeface="Proxima Nova"/>
              </a:rPr>
              <a:t>of Cx indicated that </a:t>
            </a:r>
            <a:r>
              <a:rPr b="1" lang="en">
                <a:solidFill>
                  <a:schemeClr val="dk1"/>
                </a:solidFill>
                <a:latin typeface="Proxima Nova"/>
                <a:ea typeface="Proxima Nova"/>
                <a:cs typeface="Proxima Nova"/>
                <a:sym typeface="Proxima Nova"/>
              </a:rPr>
              <a:t>the</a:t>
            </a:r>
            <a:r>
              <a:rPr b="1" lang="en">
                <a:solidFill>
                  <a:schemeClr val="dk1"/>
                </a:solidFill>
                <a:latin typeface="Proxima Nova"/>
                <a:ea typeface="Proxima Nova"/>
                <a:cs typeface="Proxima Nova"/>
                <a:sym typeface="Proxima Nova"/>
              </a:rPr>
              <a:t> source of the ad impacts their perception of an ad </a:t>
            </a:r>
            <a:r>
              <a:rPr b="1" lang="en">
                <a:solidFill>
                  <a:srgbClr val="E23208"/>
                </a:solidFill>
                <a:latin typeface="Proxima Nova"/>
                <a:ea typeface="Proxima Nova"/>
                <a:cs typeface="Proxima Nova"/>
                <a:sym typeface="Proxima Nova"/>
              </a:rPr>
              <a:t>“a lot” or “completely changes their opinion”</a:t>
            </a:r>
            <a:endParaRPr b="1">
              <a:solidFill>
                <a:srgbClr val="E23208"/>
              </a:solidFill>
              <a:latin typeface="Proxima Nova"/>
              <a:ea typeface="Proxima Nova"/>
              <a:cs typeface="Proxima Nova"/>
              <a:sym typeface="Proxima Nova"/>
            </a:endParaRPr>
          </a:p>
          <a:p>
            <a:pPr indent="0" lvl="0" marL="0" rtl="0" algn="ctr">
              <a:spcBef>
                <a:spcPts val="1200"/>
              </a:spcBef>
              <a:spcAft>
                <a:spcPts val="0"/>
              </a:spcAft>
              <a:buNone/>
            </a:pPr>
            <a:r>
              <a:t/>
            </a:r>
            <a:endParaRPr b="1">
              <a:solidFill>
                <a:schemeClr val="accent5"/>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t/>
            </a:r>
            <a:endParaRPr b="1" sz="1700">
              <a:solidFill>
                <a:schemeClr val="dk1"/>
              </a:solidFill>
              <a:latin typeface="Proxima Nova"/>
              <a:ea typeface="Proxima Nova"/>
              <a:cs typeface="Proxima Nova"/>
              <a:sym typeface="Proxima Nova"/>
            </a:endParaRPr>
          </a:p>
        </p:txBody>
      </p:sp>
      <p:sp>
        <p:nvSpPr>
          <p:cNvPr id="263" name="Google Shape;263;p36"/>
          <p:cNvSpPr txBox="1"/>
          <p:nvPr/>
        </p:nvSpPr>
        <p:spPr>
          <a:xfrm>
            <a:off x="4682579" y="1429525"/>
            <a:ext cx="3820800" cy="10011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latin typeface="Proxima Nova"/>
                <a:ea typeface="Proxima Nova"/>
                <a:cs typeface="Proxima Nova"/>
                <a:sym typeface="Proxima Nova"/>
              </a:rPr>
              <a:t>Which of the following sources would you trust the most</a:t>
            </a:r>
            <a:r>
              <a:rPr b="1" lang="en" sz="1200">
                <a:solidFill>
                  <a:schemeClr val="dk1"/>
                </a:solidFill>
                <a:latin typeface="Proxima Nova"/>
                <a:ea typeface="Proxima Nova"/>
                <a:cs typeface="Proxima Nova"/>
                <a:sym typeface="Proxima Nova"/>
              </a:rPr>
              <a:t>?</a:t>
            </a:r>
            <a:endParaRPr b="1" sz="1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b="1" sz="1200">
              <a:solidFill>
                <a:schemeClr val="accent5"/>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500">
              <a:solidFill>
                <a:schemeClr val="dk1"/>
              </a:solidFill>
              <a:latin typeface="Proxima Nova"/>
              <a:ea typeface="Proxima Nova"/>
              <a:cs typeface="Proxima Nova"/>
              <a:sym typeface="Proxima Nova"/>
            </a:endParaRPr>
          </a:p>
        </p:txBody>
      </p:sp>
      <p:grpSp>
        <p:nvGrpSpPr>
          <p:cNvPr id="264" name="Google Shape;264;p36"/>
          <p:cNvGrpSpPr/>
          <p:nvPr/>
        </p:nvGrpSpPr>
        <p:grpSpPr>
          <a:xfrm>
            <a:off x="1514575" y="1601138"/>
            <a:ext cx="1628281" cy="1530422"/>
            <a:chOff x="7016700" y="1506975"/>
            <a:chExt cx="1327800" cy="1248000"/>
          </a:xfrm>
        </p:grpSpPr>
        <p:sp>
          <p:nvSpPr>
            <p:cNvPr id="265" name="Google Shape;265;p36"/>
            <p:cNvSpPr/>
            <p:nvPr/>
          </p:nvSpPr>
          <p:spPr>
            <a:xfrm>
              <a:off x="7021301" y="1511557"/>
              <a:ext cx="1318500" cy="1238700"/>
            </a:xfrm>
            <a:prstGeom prst="ellipse">
              <a:avLst/>
            </a:prstGeom>
            <a:noFill/>
            <a:ln cap="flat" cmpd="sng" w="46725">
              <a:solidFill>
                <a:srgbClr val="CCCCCC"/>
              </a:solidFill>
              <a:prstDash val="solid"/>
              <a:round/>
              <a:headEnd len="sm" w="sm" type="none"/>
              <a:tailEnd len="sm" w="sm" type="none"/>
            </a:ln>
          </p:spPr>
          <p:txBody>
            <a:bodyPr anchorCtr="0" anchor="ctr" bIns="112125" lIns="112125" spcFirstLastPara="1" rIns="112125" wrap="square" tIns="112125">
              <a:noAutofit/>
            </a:bodyPr>
            <a:lstStyle/>
            <a:p>
              <a:pPr indent="0" lvl="0" marL="0" rtl="0" algn="l">
                <a:spcBef>
                  <a:spcPts val="0"/>
                </a:spcBef>
                <a:spcAft>
                  <a:spcPts val="0"/>
                </a:spcAft>
                <a:buNone/>
              </a:pPr>
              <a:r>
                <a:t/>
              </a:r>
              <a:endParaRPr/>
            </a:p>
          </p:txBody>
        </p:sp>
        <p:sp>
          <p:nvSpPr>
            <p:cNvPr id="266" name="Google Shape;266;p36"/>
            <p:cNvSpPr/>
            <p:nvPr/>
          </p:nvSpPr>
          <p:spPr>
            <a:xfrm>
              <a:off x="7016700" y="1506975"/>
              <a:ext cx="1327800" cy="1248000"/>
            </a:xfrm>
            <a:prstGeom prst="arc">
              <a:avLst>
                <a:gd fmla="val 16329822" name="adj1"/>
                <a:gd fmla="val 19611152" name="adj2"/>
              </a:avLst>
            </a:prstGeom>
            <a:noFill/>
            <a:ln cap="flat" cmpd="sng" w="140175">
              <a:solidFill>
                <a:srgbClr val="E23208"/>
              </a:solidFill>
              <a:prstDash val="solid"/>
              <a:round/>
              <a:headEnd len="sm" w="sm" type="none"/>
              <a:tailEnd len="sm" w="sm" type="none"/>
            </a:ln>
          </p:spPr>
          <p:txBody>
            <a:bodyPr anchorCtr="0" anchor="ctr" bIns="112125" lIns="112125" spcFirstLastPara="1" rIns="112125" wrap="square" tIns="112125">
              <a:noAutofit/>
            </a:bodyPr>
            <a:lstStyle/>
            <a:p>
              <a:pPr indent="0" lvl="0" marL="0" rtl="0" algn="l">
                <a:spcBef>
                  <a:spcPts val="0"/>
                </a:spcBef>
                <a:spcAft>
                  <a:spcPts val="0"/>
                </a:spcAft>
                <a:buNone/>
              </a:pPr>
              <a:r>
                <a:t/>
              </a:r>
              <a:endParaRPr/>
            </a:p>
          </p:txBody>
        </p:sp>
        <p:sp>
          <p:nvSpPr>
            <p:cNvPr id="267" name="Google Shape;267;p36"/>
            <p:cNvSpPr txBox="1"/>
            <p:nvPr/>
          </p:nvSpPr>
          <p:spPr>
            <a:xfrm>
              <a:off x="7069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962">
                  <a:solidFill>
                    <a:srgbClr val="E23208"/>
                  </a:solidFill>
                  <a:latin typeface="Proxima Nova"/>
                  <a:ea typeface="Proxima Nova"/>
                  <a:cs typeface="Proxima Nova"/>
                  <a:sym typeface="Proxima Nova"/>
                </a:rPr>
                <a:t>12%</a:t>
              </a:r>
              <a:endParaRPr b="1" sz="1962">
                <a:solidFill>
                  <a:srgbClr val="E23208"/>
                </a:solidFill>
                <a:latin typeface="Proxima Nova"/>
                <a:ea typeface="Proxima Nova"/>
                <a:cs typeface="Proxima Nova"/>
                <a:sym typeface="Proxima Nova"/>
              </a:endParaRPr>
            </a:p>
          </p:txBody>
        </p:sp>
      </p:grpSp>
      <p:pic>
        <p:nvPicPr>
          <p:cNvPr id="268" name="Google Shape;268;p36"/>
          <p:cNvPicPr preferRelativeResize="0"/>
          <p:nvPr/>
        </p:nvPicPr>
        <p:blipFill>
          <a:blip r:embed="rId4">
            <a:alphaModFix/>
          </a:blip>
          <a:stretch>
            <a:fillRect/>
          </a:stretch>
        </p:blipFill>
        <p:spPr>
          <a:xfrm>
            <a:off x="4682575" y="1956125"/>
            <a:ext cx="4039974" cy="2498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p:nvPr/>
        </p:nvSpPr>
        <p:spPr>
          <a:xfrm>
            <a:off x="0" y="0"/>
            <a:ext cx="9144000" cy="715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7"/>
          <p:cNvSpPr txBox="1"/>
          <p:nvPr/>
        </p:nvSpPr>
        <p:spPr>
          <a:xfrm>
            <a:off x="99750" y="96675"/>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Summary of insights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75" name="Google Shape;275;p37"/>
          <p:cNvSpPr txBox="1"/>
          <p:nvPr/>
        </p:nvSpPr>
        <p:spPr>
          <a:xfrm>
            <a:off x="99750" y="787583"/>
            <a:ext cx="8493900" cy="4405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Low salience of DoorDash ads:</a:t>
            </a:r>
            <a:r>
              <a:rPr lang="en" sz="1200">
                <a:solidFill>
                  <a:srgbClr val="674EA7"/>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Many customers don’t even realize DoorDash runs ads—indicating they are currently subtle and not too intrusive.</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Neutral baseline sentiment:</a:t>
            </a:r>
            <a:r>
              <a:rPr lang="en" sz="1200">
                <a:solidFill>
                  <a:srgbClr val="E23208"/>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When Cx are aware of a</a:t>
            </a:r>
            <a:r>
              <a:rPr lang="en" sz="1200">
                <a:solidFill>
                  <a:schemeClr val="dk1"/>
                </a:solidFill>
                <a:latin typeface="Proxima Nova"/>
                <a:ea typeface="Proxima Nova"/>
                <a:cs typeface="Proxima Nova"/>
                <a:sym typeface="Proxima Nova"/>
              </a:rPr>
              <a:t>ds on DoorDash, they are not seen as overly frequent and are usually accepted as part of the experience.</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Where ads are seen:</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Cx recall h</a:t>
            </a:r>
            <a:r>
              <a:rPr lang="en" sz="1200">
                <a:solidFill>
                  <a:schemeClr val="dk1"/>
                </a:solidFill>
                <a:latin typeface="Proxima Nova"/>
                <a:ea typeface="Proxima Nova"/>
                <a:cs typeface="Proxima Nova"/>
                <a:sym typeface="Proxima Nova"/>
              </a:rPr>
              <a:t>omepage, deals tab, and emails as the most common placements of ads, though sometimes they recall ads that are not actually ads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What resonates:</a:t>
            </a:r>
            <a:r>
              <a:rPr lang="en" sz="1200">
                <a:solidFill>
                  <a:schemeClr val="dk1"/>
                </a:solidFill>
                <a:latin typeface="Proxima Nova"/>
                <a:ea typeface="Proxima Nova"/>
                <a:cs typeface="Proxima Nova"/>
                <a:sym typeface="Proxima Nova"/>
              </a:rPr>
              <a:t> Ads that highlight </a:t>
            </a:r>
            <a:r>
              <a:rPr i="1" lang="en" sz="1200">
                <a:solidFill>
                  <a:schemeClr val="dk1"/>
                </a:solidFill>
                <a:latin typeface="Proxima Nova"/>
                <a:ea typeface="Proxima Nova"/>
                <a:cs typeface="Proxima Nova"/>
                <a:sym typeface="Proxima Nova"/>
              </a:rPr>
              <a:t>good deals, promotions, or new restaurants</a:t>
            </a:r>
            <a:r>
              <a:rPr lang="en" sz="1200">
                <a:solidFill>
                  <a:schemeClr val="dk1"/>
                </a:solidFill>
                <a:latin typeface="Proxima Nova"/>
                <a:ea typeface="Proxima Nova"/>
                <a:cs typeface="Proxima Nova"/>
                <a:sym typeface="Proxima Nova"/>
              </a:rPr>
              <a:t> are viewed as the most meaningful</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Cx expect ads to remain top of funnel: </a:t>
            </a:r>
            <a:r>
              <a:rPr lang="en" sz="1200">
                <a:solidFill>
                  <a:srgbClr val="E23208"/>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Cx would prefer that ads are only super </a:t>
            </a:r>
            <a:r>
              <a:rPr lang="en" sz="1200">
                <a:solidFill>
                  <a:schemeClr val="dk1"/>
                </a:solidFill>
                <a:latin typeface="Proxima Nova"/>
                <a:ea typeface="Proxima Nova"/>
                <a:cs typeface="Proxima Nova"/>
                <a:sym typeface="Proxima Nova"/>
              </a:rPr>
              <a:t>visible</a:t>
            </a:r>
            <a:r>
              <a:rPr lang="en" sz="1200">
                <a:solidFill>
                  <a:schemeClr val="dk1"/>
                </a:solidFill>
                <a:latin typeface="Proxima Nova"/>
                <a:ea typeface="Proxima Nova"/>
                <a:cs typeface="Proxima Nova"/>
                <a:sym typeface="Proxima Nova"/>
              </a:rPr>
              <a:t> once to a small handful of times during a visit to DoorDash and are extremely limited in their journey beyond the store page.  Cx currently feel a lot of checkout/post checkout experiences are ads (e.g. cart add-ons and Doubledash)</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Small vs. big business impact:</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Source doesn’t strongly matter, but there’s more goodwill toward ads promoting small/local restaurants compared to large chains or CPG brands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E23208"/>
              </a:buClr>
              <a:buSzPts val="1200"/>
              <a:buChar char="●"/>
            </a:pPr>
            <a:r>
              <a:rPr b="1" lang="en" sz="1200">
                <a:solidFill>
                  <a:srgbClr val="E23208"/>
                </a:solidFill>
                <a:latin typeface="Proxima Nova"/>
                <a:ea typeface="Proxima Nova"/>
                <a:cs typeface="Proxima Nova"/>
                <a:sym typeface="Proxima Nova"/>
              </a:rPr>
              <a:t>Trust today, but fragile:</a:t>
            </a:r>
            <a:r>
              <a:rPr lang="en" sz="1200">
                <a:solidFill>
                  <a:srgbClr val="674EA7"/>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DoorDash ads is trusted and accepted now, but repetitive ads or ads creeping into late funnel moments (e.g. checkout) could quickly undermine this trust</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0"/>
          <p:cNvSpPr/>
          <p:nvPr/>
        </p:nvSpPr>
        <p:spPr>
          <a:xfrm>
            <a:off x="760350" y="1130400"/>
            <a:ext cx="538500" cy="53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1</a:t>
            </a:r>
            <a:endParaRPr b="1" sz="1800">
              <a:solidFill>
                <a:schemeClr val="lt1"/>
              </a:solidFill>
              <a:latin typeface="Proxima Nova"/>
              <a:ea typeface="Proxima Nova"/>
              <a:cs typeface="Proxima Nova"/>
              <a:sym typeface="Proxima Nova"/>
            </a:endParaRPr>
          </a:p>
        </p:txBody>
      </p:sp>
      <p:sp>
        <p:nvSpPr>
          <p:cNvPr id="79" name="Google Shape;79;p20"/>
          <p:cNvSpPr/>
          <p:nvPr/>
        </p:nvSpPr>
        <p:spPr>
          <a:xfrm>
            <a:off x="760350" y="1829834"/>
            <a:ext cx="538500" cy="530100"/>
          </a:xfrm>
          <a:prstGeom prst="ellipse">
            <a:avLst/>
          </a:prstGeom>
          <a:solidFill>
            <a:srgbClr val="008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2</a:t>
            </a:r>
            <a:endParaRPr b="1" sz="1800">
              <a:solidFill>
                <a:schemeClr val="lt1"/>
              </a:solidFill>
              <a:latin typeface="Proxima Nova"/>
              <a:ea typeface="Proxima Nova"/>
              <a:cs typeface="Proxima Nova"/>
              <a:sym typeface="Proxima Nova"/>
            </a:endParaRPr>
          </a:p>
        </p:txBody>
      </p:sp>
      <p:sp>
        <p:nvSpPr>
          <p:cNvPr id="80" name="Google Shape;80;p20"/>
          <p:cNvSpPr/>
          <p:nvPr/>
        </p:nvSpPr>
        <p:spPr>
          <a:xfrm>
            <a:off x="760350" y="2529267"/>
            <a:ext cx="538500" cy="530100"/>
          </a:xfrm>
          <a:prstGeom prst="ellipse">
            <a:avLst/>
          </a:prstGeom>
          <a:solidFill>
            <a:srgbClr val="E232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3</a:t>
            </a:r>
            <a:endParaRPr b="1" sz="1800">
              <a:solidFill>
                <a:schemeClr val="lt1"/>
              </a:solidFill>
              <a:latin typeface="Proxima Nova"/>
              <a:ea typeface="Proxima Nova"/>
              <a:cs typeface="Proxima Nova"/>
              <a:sym typeface="Proxima Nova"/>
            </a:endParaRPr>
          </a:p>
        </p:txBody>
      </p:sp>
      <p:sp>
        <p:nvSpPr>
          <p:cNvPr id="81" name="Google Shape;81;p20"/>
          <p:cNvSpPr txBox="1"/>
          <p:nvPr/>
        </p:nvSpPr>
        <p:spPr>
          <a:xfrm>
            <a:off x="1336825" y="1169450"/>
            <a:ext cx="2816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Background &amp; Approach</a:t>
            </a:r>
            <a:endParaRPr>
              <a:solidFill>
                <a:schemeClr val="dk1"/>
              </a:solidFill>
              <a:latin typeface="Proxima Nova Semibold"/>
              <a:ea typeface="Proxima Nova Semibold"/>
              <a:cs typeface="Proxima Nova Semibold"/>
              <a:sym typeface="Proxima Nova Semibold"/>
            </a:endParaRPr>
          </a:p>
        </p:txBody>
      </p:sp>
      <p:sp>
        <p:nvSpPr>
          <p:cNvPr id="82" name="Google Shape;82;p20"/>
          <p:cNvSpPr txBox="1"/>
          <p:nvPr/>
        </p:nvSpPr>
        <p:spPr>
          <a:xfrm>
            <a:off x="1336825" y="1872417"/>
            <a:ext cx="3788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How do Cx feel about advertisements in general?</a:t>
            </a:r>
            <a:endParaRPr>
              <a:solidFill>
                <a:schemeClr val="dk1"/>
              </a:solidFill>
              <a:latin typeface="Proxima Nova Semibold"/>
              <a:ea typeface="Proxima Nova Semibold"/>
              <a:cs typeface="Proxima Nova Semibold"/>
              <a:sym typeface="Proxima Nova Semibold"/>
            </a:endParaRPr>
          </a:p>
        </p:txBody>
      </p:sp>
      <p:sp>
        <p:nvSpPr>
          <p:cNvPr id="83" name="Google Shape;83;p20"/>
          <p:cNvSpPr txBox="1"/>
          <p:nvPr/>
        </p:nvSpPr>
        <p:spPr>
          <a:xfrm>
            <a:off x="1336825" y="2575383"/>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How do Cx feel about advertisements on DoorDash?</a:t>
            </a:r>
            <a:endParaRPr>
              <a:solidFill>
                <a:schemeClr val="dk1"/>
              </a:solidFill>
              <a:latin typeface="Proxima Nova Semibold"/>
              <a:ea typeface="Proxima Nova Semibold"/>
              <a:cs typeface="Proxima Nova Semibold"/>
              <a:sym typeface="Proxima Nova Semibold"/>
            </a:endParaRPr>
          </a:p>
        </p:txBody>
      </p:sp>
      <p:sp>
        <p:nvSpPr>
          <p:cNvPr id="84" name="Google Shape;84;p20"/>
          <p:cNvSpPr txBox="1"/>
          <p:nvPr/>
        </p:nvSpPr>
        <p:spPr>
          <a:xfrm>
            <a:off x="1336825" y="3278350"/>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Insights, Recommendations &amp; </a:t>
            </a:r>
            <a:endParaRPr>
              <a:solidFill>
                <a:schemeClr val="dk1"/>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Next Steps</a:t>
            </a:r>
            <a:endParaRPr>
              <a:solidFill>
                <a:schemeClr val="dk1"/>
              </a:solidFill>
              <a:latin typeface="Proxima Nova Semibold"/>
              <a:ea typeface="Proxima Nova Semibold"/>
              <a:cs typeface="Proxima Nova Semibold"/>
              <a:sym typeface="Proxima Nova Semibold"/>
            </a:endParaRPr>
          </a:p>
        </p:txBody>
      </p:sp>
      <p:sp>
        <p:nvSpPr>
          <p:cNvPr id="85" name="Google Shape;85;p20"/>
          <p:cNvSpPr/>
          <p:nvPr/>
        </p:nvSpPr>
        <p:spPr>
          <a:xfrm>
            <a:off x="760350" y="3228701"/>
            <a:ext cx="538500" cy="530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4</a:t>
            </a:r>
            <a:endParaRPr b="1" sz="1800">
              <a:solidFill>
                <a:schemeClr val="lt1"/>
              </a:solidFill>
              <a:latin typeface="Proxima Nova"/>
              <a:ea typeface="Proxima Nova"/>
              <a:cs typeface="Proxima Nova"/>
              <a:sym typeface="Proxima Nova"/>
            </a:endParaRPr>
          </a:p>
        </p:txBody>
      </p:sp>
      <p:pic>
        <p:nvPicPr>
          <p:cNvPr id="86" name="Google Shape;86;p20"/>
          <p:cNvPicPr preferRelativeResize="0"/>
          <p:nvPr/>
        </p:nvPicPr>
        <p:blipFill rotWithShape="1">
          <a:blip r:embed="rId3">
            <a:alphaModFix/>
          </a:blip>
          <a:srcRect b="0" l="28833" r="13944" t="0"/>
          <a:stretch/>
        </p:blipFill>
        <p:spPr>
          <a:xfrm>
            <a:off x="4718400" y="0"/>
            <a:ext cx="44256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279" name="Shape 279"/>
        <p:cNvGrpSpPr/>
        <p:nvPr/>
      </p:nvGrpSpPr>
      <p:grpSpPr>
        <a:xfrm>
          <a:off x="0" y="0"/>
          <a:ext cx="0" cy="0"/>
          <a:chOff x="0" y="0"/>
          <a:chExt cx="0" cy="0"/>
        </a:xfrm>
      </p:grpSpPr>
      <p:sp>
        <p:nvSpPr>
          <p:cNvPr id="280" name="Google Shape;280;p3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8"/>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rgbClr val="FFFFFF"/>
                </a:solidFill>
                <a:latin typeface="Proxima Nova"/>
                <a:ea typeface="Proxima Nova"/>
                <a:cs typeface="Proxima Nova"/>
                <a:sym typeface="Proxima Nova"/>
              </a:rPr>
              <a:t>Recommendations &amp; Next Steps</a:t>
            </a:r>
            <a:endParaRPr sz="4100">
              <a:solidFill>
                <a:srgbClr val="FFFFFF"/>
              </a:solidFill>
              <a:latin typeface="Proxima Nova"/>
              <a:ea typeface="Proxima Nova"/>
              <a:cs typeface="Proxima Nova"/>
              <a:sym typeface="Proxima Nova"/>
            </a:endParaRPr>
          </a:p>
        </p:txBody>
      </p:sp>
      <p:sp>
        <p:nvSpPr>
          <p:cNvPr id="282" name="Google Shape;282;p38"/>
          <p:cNvSpPr txBox="1"/>
          <p:nvPr/>
        </p:nvSpPr>
        <p:spPr>
          <a:xfrm>
            <a:off x="-891875" y="-744675"/>
            <a:ext cx="4848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p:nvPr/>
        </p:nvSpPr>
        <p:spPr>
          <a:xfrm>
            <a:off x="0" y="0"/>
            <a:ext cx="9144000" cy="6903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9"/>
          <p:cNvSpPr txBox="1"/>
          <p:nvPr/>
        </p:nvSpPr>
        <p:spPr>
          <a:xfrm>
            <a:off x="82925" y="714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Recommendations</a:t>
            </a:r>
            <a:endParaRPr b="1" sz="1200">
              <a:solidFill>
                <a:schemeClr val="accent5"/>
              </a:solidFill>
              <a:latin typeface="Proxima Nova"/>
              <a:ea typeface="Proxima Nova"/>
              <a:cs typeface="Proxima Nova"/>
              <a:sym typeface="Proxima Nova"/>
            </a:endParaRPr>
          </a:p>
        </p:txBody>
      </p:sp>
      <p:sp>
        <p:nvSpPr>
          <p:cNvPr id="289" name="Google Shape;289;p39"/>
          <p:cNvSpPr txBox="1"/>
          <p:nvPr/>
        </p:nvSpPr>
        <p:spPr>
          <a:xfrm>
            <a:off x="159900" y="794474"/>
            <a:ext cx="8554800" cy="412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solidFill>
                  <a:srgbClr val="674EA7"/>
                </a:solidFill>
                <a:latin typeface="Proxima Nova"/>
                <a:ea typeface="Proxima Nova"/>
                <a:cs typeface="Proxima Nova"/>
                <a:sym typeface="Proxima Nova"/>
              </a:rPr>
              <a:t>Keep Ads Contextual</a:t>
            </a:r>
            <a:endParaRPr b="1"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Prioritize placements that match where customers are in their journey (homepage, deals tab, emails)</a:t>
            </a:r>
            <a:endParaRPr sz="1100">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Lean into </a:t>
            </a:r>
            <a:r>
              <a:rPr i="1" lang="en" sz="1100">
                <a:solidFill>
                  <a:schemeClr val="dk1"/>
                </a:solidFill>
                <a:latin typeface="Proxima Nova"/>
                <a:ea typeface="Proxima Nova"/>
                <a:cs typeface="Proxima Nova"/>
                <a:sym typeface="Proxima Nova"/>
              </a:rPr>
              <a:t>deals, discounts, and discovery of new/local restaurants</a:t>
            </a:r>
            <a:r>
              <a:rPr lang="en" sz="1100">
                <a:solidFill>
                  <a:schemeClr val="dk1"/>
                </a:solidFill>
                <a:latin typeface="Proxima Nova"/>
                <a:ea typeface="Proxima Nova"/>
                <a:cs typeface="Proxima Nova"/>
                <a:sym typeface="Proxima Nova"/>
              </a:rPr>
              <a:t>, as these align to why customers are on the platform</a:t>
            </a:r>
            <a:endParaRPr sz="11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200">
                <a:solidFill>
                  <a:srgbClr val="674EA7"/>
                </a:solidFill>
                <a:latin typeface="Proxima Nova"/>
                <a:ea typeface="Proxima Nova"/>
                <a:cs typeface="Proxima Nova"/>
                <a:sym typeface="Proxima Nova"/>
              </a:rPr>
              <a:t>Avoid Intrusiveness</a:t>
            </a:r>
            <a:endParaRPr b="1"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Do not introduce long, non-skippable, or interruptive formats</a:t>
            </a:r>
            <a:endParaRPr sz="1100">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Limit repetition of the same ad/restaurant to prevent banner blindness and frustration, an ad should be seen no more than one time per interaction and no more than 2-3 ads overall per interaction</a:t>
            </a:r>
            <a:endParaRPr sz="1100">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Ads should not be stacked together in search results</a:t>
            </a:r>
            <a:endParaRPr sz="11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200">
                <a:solidFill>
                  <a:srgbClr val="674EA7"/>
                </a:solidFill>
                <a:latin typeface="Proxima Nova"/>
                <a:ea typeface="Proxima Nova"/>
                <a:cs typeface="Proxima Nova"/>
                <a:sym typeface="Proxima Nova"/>
              </a:rPr>
              <a:t>Balance Category Expansion</a:t>
            </a:r>
            <a:endParaRPr b="1"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Test NV and adjacent category ads carefully in the Rx space—ensure they feel relevant within the customer’s order history </a:t>
            </a:r>
            <a:endParaRPr sz="11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b="1" lang="en" sz="1200">
                <a:solidFill>
                  <a:srgbClr val="674EA7"/>
                </a:solidFill>
                <a:latin typeface="Proxima Nova"/>
                <a:ea typeface="Proxima Nova"/>
                <a:cs typeface="Proxima Nova"/>
                <a:sym typeface="Proxima Nova"/>
              </a:rPr>
              <a:t>Champion Local Businesses</a:t>
            </a:r>
            <a:endParaRPr b="1"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Elevate small/local restaurant ads where possible, as customers perceive them more positively than large enterprise/CPG ads</a:t>
            </a:r>
            <a:endParaRPr sz="11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200">
                <a:solidFill>
                  <a:srgbClr val="674EA7"/>
                </a:solidFill>
                <a:latin typeface="Proxima Nova"/>
                <a:ea typeface="Proxima Nova"/>
                <a:cs typeface="Proxima Nova"/>
                <a:sym typeface="Proxima Nova"/>
              </a:rPr>
              <a:t>Protect Trust at Checkout</a:t>
            </a:r>
            <a:endParaRPr b="1"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Keep checkout focused on completion; if ads appear here, they should be subtle, additive, and skippable (e.g., simple dessert or add-on prompts)</a:t>
            </a:r>
            <a:endParaRPr sz="11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200">
                <a:solidFill>
                  <a:srgbClr val="674EA7"/>
                </a:solidFill>
                <a:latin typeface="Proxima Nova"/>
                <a:ea typeface="Proxima Nova"/>
                <a:cs typeface="Proxima Nova"/>
                <a:sym typeface="Proxima Nova"/>
              </a:rPr>
              <a:t>Maintain the “Subtle Balance</a:t>
            </a:r>
            <a:r>
              <a:rPr lang="en" sz="1200">
                <a:solidFill>
                  <a:srgbClr val="674EA7"/>
                </a:solidFill>
                <a:latin typeface="Proxima Nova"/>
                <a:ea typeface="Proxima Nova"/>
                <a:cs typeface="Proxima Nova"/>
                <a:sym typeface="Proxima Nova"/>
              </a:rPr>
              <a:t>”</a:t>
            </a:r>
            <a:endParaRPr sz="1200">
              <a:solidFill>
                <a:srgbClr val="674EA7"/>
              </a:solidFill>
              <a:latin typeface="Proxima Nova"/>
              <a:ea typeface="Proxima Nova"/>
              <a:cs typeface="Proxima Nova"/>
              <a:sym typeface="Proxima Nova"/>
            </a:endParaRPr>
          </a:p>
          <a:p>
            <a:pPr indent="-298450" lvl="0" marL="457200" rtl="0" algn="l">
              <a:lnSpc>
                <a:spcPct val="100000"/>
              </a:lnSpc>
              <a:spcBef>
                <a:spcPts val="0"/>
              </a:spcBef>
              <a:spcAft>
                <a:spcPts val="120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Continue with the current light-touch approach to ads on DoorDash. Customers don’t mind them now because they’re not overwhelming—scaling up volume or aggressiveness risks tipping sentiment negative</a:t>
            </a:r>
            <a:endParaRPr sz="11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p:nvPr/>
        </p:nvSpPr>
        <p:spPr>
          <a:xfrm>
            <a:off x="0" y="0"/>
            <a:ext cx="9144000" cy="580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40"/>
          <p:cNvSpPr txBox="1"/>
          <p:nvPr/>
        </p:nvSpPr>
        <p:spPr>
          <a:xfrm>
            <a:off x="108177" y="88275"/>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Recommended Design </a:t>
            </a:r>
            <a:r>
              <a:rPr b="1" lang="en" sz="2000">
                <a:solidFill>
                  <a:schemeClr val="dk1"/>
                </a:solidFill>
                <a:latin typeface="Proxima Nova"/>
                <a:ea typeface="Proxima Nova"/>
                <a:cs typeface="Proxima Nova"/>
                <a:sym typeface="Proxima Nova"/>
              </a:rPr>
              <a:t>Principles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96" name="Google Shape;296;p40"/>
          <p:cNvSpPr txBox="1"/>
          <p:nvPr/>
        </p:nvSpPr>
        <p:spPr>
          <a:xfrm>
            <a:off x="242850" y="1055700"/>
            <a:ext cx="8258400" cy="347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1. </a:t>
            </a:r>
            <a:r>
              <a:rPr b="1" lang="en" sz="1200">
                <a:solidFill>
                  <a:srgbClr val="674EA7"/>
                </a:solidFill>
                <a:latin typeface="Proxima Nova"/>
                <a:ea typeface="Proxima Nova"/>
                <a:cs typeface="Proxima Nova"/>
                <a:sym typeface="Proxima Nova"/>
              </a:rPr>
              <a:t>Intent-First.</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 Ads should align with </a:t>
            </a:r>
            <a:r>
              <a:rPr i="1" lang="en" sz="1200">
                <a:solidFill>
                  <a:schemeClr val="dk1"/>
                </a:solidFill>
                <a:latin typeface="Proxima Nova"/>
                <a:ea typeface="Proxima Nova"/>
                <a:cs typeface="Proxima Nova"/>
                <a:sym typeface="Proxima Nova"/>
              </a:rPr>
              <a:t>why</a:t>
            </a:r>
            <a:r>
              <a:rPr lang="en" sz="1200">
                <a:solidFill>
                  <a:schemeClr val="dk1"/>
                </a:solidFill>
                <a:latin typeface="Proxima Nova"/>
                <a:ea typeface="Proxima Nova"/>
                <a:cs typeface="Proxima Nova"/>
                <a:sym typeface="Proxima Nova"/>
              </a:rPr>
              <a:t> the customer is on DoorDash (finding food, deals, discovery). Focus on promotions, new/local restaurants, and relevant NV tie-ins.</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2. Helpful, Not Intrusive.</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Ads should feel like a </a:t>
            </a:r>
            <a:r>
              <a:rPr i="1" lang="en" sz="1200">
                <a:solidFill>
                  <a:schemeClr val="dk1"/>
                </a:solidFill>
                <a:latin typeface="Proxima Nova"/>
                <a:ea typeface="Proxima Nova"/>
                <a:cs typeface="Proxima Nova"/>
                <a:sym typeface="Proxima Nova"/>
              </a:rPr>
              <a:t>service</a:t>
            </a:r>
            <a:r>
              <a:rPr lang="en" sz="1200">
                <a:solidFill>
                  <a:schemeClr val="dk1"/>
                </a:solidFill>
                <a:latin typeface="Proxima Nova"/>
                <a:ea typeface="Proxima Nova"/>
                <a:cs typeface="Proxima Nova"/>
                <a:sym typeface="Proxima Nova"/>
              </a:rPr>
              <a:t> (helping save money, surface variety) rather than an interruption. Avoid formats that are long, unskippable, or block task completion.</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3. Trust by Design.</a:t>
            </a:r>
            <a:r>
              <a:rPr lang="en" sz="1200">
                <a:solidFill>
                  <a:schemeClr val="dk1"/>
                </a:solidFill>
                <a:latin typeface="Proxima Nova"/>
                <a:ea typeface="Proxima Nova"/>
                <a:cs typeface="Proxima Nova"/>
                <a:sym typeface="Proxima Nova"/>
              </a:rPr>
              <a:t> Keep ads transparent and clearly labeled (e.g., “Sponsored,” “Deal”). Avoid clickbait, fake-feeling content, or overuse of personal data (without explanation).</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4. Light-Touch Frequency. </a:t>
            </a:r>
            <a:r>
              <a:rPr lang="en" sz="1200">
                <a:solidFill>
                  <a:schemeClr val="dk1"/>
                </a:solidFill>
                <a:latin typeface="Proxima Nova"/>
                <a:ea typeface="Proxima Nova"/>
                <a:cs typeface="Proxima Nova"/>
                <a:sym typeface="Proxima Nova"/>
              </a:rPr>
              <a:t>Maintain a balance: ads should be visible but not overwhelming. Limit repetition of the same restaurant or offer to reduce fatigue.</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5. Contextual Placement.</a:t>
            </a:r>
            <a:r>
              <a:rPr lang="en" sz="1200">
                <a:solidFill>
                  <a:schemeClr val="dk1"/>
                </a:solidFill>
                <a:latin typeface="Proxima Nova"/>
                <a:ea typeface="Proxima Nova"/>
                <a:cs typeface="Proxima Nova"/>
                <a:sym typeface="Proxima Nova"/>
              </a:rPr>
              <a:t> Early journey: homepage, deals tab, search results, storepage → </a:t>
            </a:r>
            <a:r>
              <a:rPr i="1" lang="en" sz="1200">
                <a:solidFill>
                  <a:schemeClr val="dk1"/>
                </a:solidFill>
                <a:latin typeface="Proxima Nova"/>
                <a:ea typeface="Proxima Nova"/>
                <a:cs typeface="Proxima Nova"/>
                <a:sym typeface="Proxima Nova"/>
              </a:rPr>
              <a:t>high visibility, low friction</a:t>
            </a:r>
            <a:r>
              <a:rPr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Late journey: checkout → </a:t>
            </a:r>
            <a:r>
              <a:rPr i="1" lang="en" sz="1200">
                <a:solidFill>
                  <a:schemeClr val="dk1"/>
                </a:solidFill>
                <a:latin typeface="Proxima Nova"/>
                <a:ea typeface="Proxima Nova"/>
                <a:cs typeface="Proxima Nova"/>
                <a:sym typeface="Proxima Nova"/>
              </a:rPr>
              <a:t>only lightweight </a:t>
            </a:r>
            <a:r>
              <a:rPr lang="en" sz="1200">
                <a:solidFill>
                  <a:schemeClr val="dk1"/>
                </a:solidFill>
                <a:latin typeface="Proxima Nova"/>
                <a:ea typeface="Proxima Nova"/>
                <a:cs typeface="Proxima Nova"/>
                <a:sym typeface="Proxima Nova"/>
              </a:rPr>
              <a:t>that feel additive</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rPr b="1" lang="en" sz="1200">
                <a:solidFill>
                  <a:srgbClr val="674EA7"/>
                </a:solidFill>
                <a:latin typeface="Proxima Nova"/>
                <a:ea typeface="Proxima Nova"/>
                <a:cs typeface="Proxima Nova"/>
                <a:sym typeface="Proxima Nova"/>
              </a:rPr>
              <a:t>6. Champion Local.</a:t>
            </a:r>
            <a:r>
              <a:rPr lang="en" sz="1200">
                <a:solidFill>
                  <a:schemeClr val="dk1"/>
                </a:solidFill>
                <a:latin typeface="Proxima Nova"/>
                <a:ea typeface="Proxima Nova"/>
                <a:cs typeface="Proxima Nova"/>
                <a:sym typeface="Proxima Nova"/>
              </a:rPr>
              <a:t> Elevate ads for small/local businesses alongside chains to build goodwill and community trust.</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400"/>
              </a:spcAft>
              <a:buNone/>
            </a:pPr>
            <a:r>
              <a:rPr b="1" lang="en" sz="1200">
                <a:solidFill>
                  <a:srgbClr val="674EA7"/>
                </a:solidFill>
                <a:latin typeface="Proxima Nova"/>
                <a:ea typeface="Proxima Nova"/>
                <a:cs typeface="Proxima Nova"/>
                <a:sym typeface="Proxima Nova"/>
              </a:rPr>
              <a:t>7. Frictionless Flow. </a:t>
            </a:r>
            <a:r>
              <a:rPr lang="en" sz="1200">
                <a:solidFill>
                  <a:schemeClr val="dk1"/>
                </a:solidFill>
                <a:latin typeface="Proxima Nova"/>
                <a:ea typeface="Proxima Nova"/>
                <a:cs typeface="Proxima Nova"/>
                <a:sym typeface="Proxima Nova"/>
              </a:rPr>
              <a:t>Ensure ads don’t disrupt the core task (ordering food quickly). </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p:nvPr/>
        </p:nvSpPr>
        <p:spPr>
          <a:xfrm>
            <a:off x="0" y="0"/>
            <a:ext cx="9144000" cy="790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1"/>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Next steps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303" name="Google Shape;303;p41"/>
          <p:cNvSpPr txBox="1"/>
          <p:nvPr/>
        </p:nvSpPr>
        <p:spPr>
          <a:xfrm>
            <a:off x="534100" y="1104325"/>
            <a:ext cx="8208300" cy="1263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674EA7"/>
              </a:buClr>
              <a:buSzPts val="1200"/>
              <a:buFont typeface="Proxima Nova"/>
              <a:buAutoNum type="arabicPeriod"/>
            </a:pPr>
            <a:r>
              <a:rPr lang="en" sz="1200">
                <a:solidFill>
                  <a:schemeClr val="dk1"/>
                </a:solidFill>
                <a:latin typeface="Proxima Nova"/>
                <a:ea typeface="Proxima Nova"/>
                <a:cs typeface="Proxima Nova"/>
                <a:sym typeface="Proxima Nova"/>
              </a:rPr>
              <a:t>Let’s brainstorm ways we can make ads more exciting, sticky and engaging!</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674EA7"/>
              </a:buClr>
              <a:buSzPts val="1200"/>
              <a:buFont typeface="Proxima Nova"/>
              <a:buAutoNum type="arabicPeriod"/>
            </a:pPr>
            <a:r>
              <a:rPr lang="en" sz="1200">
                <a:solidFill>
                  <a:schemeClr val="dk1"/>
                </a:solidFill>
                <a:latin typeface="Proxima Nova"/>
                <a:ea typeface="Proxima Nova"/>
                <a:cs typeface="Proxima Nova"/>
                <a:sym typeface="Proxima Nova"/>
              </a:rPr>
              <a:t>We have 200+ Cx who consented to follow up conversations- we can use this for follow up questions or exploring ideas we come up with today</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1000"/>
              </a:spcBef>
              <a:spcAft>
                <a:spcPts val="1000"/>
              </a:spcAft>
              <a:buClr>
                <a:srgbClr val="674EA7"/>
              </a:buClr>
              <a:buSzPts val="1200"/>
              <a:buFont typeface="Proxima Nova"/>
              <a:buAutoNum type="arabicPeriod"/>
            </a:pPr>
            <a:r>
              <a:rPr lang="en" sz="1200">
                <a:solidFill>
                  <a:schemeClr val="dk1"/>
                </a:solidFill>
                <a:latin typeface="Proxima Nova"/>
                <a:ea typeface="Proxima Nova"/>
                <a:cs typeface="Proxima Nova"/>
                <a:sym typeface="Proxima Nova"/>
              </a:rPr>
              <a:t>Have more questions?  Let’s chat- I’m planning Q4 research now!</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0" name="Shape 90"/>
        <p:cNvGrpSpPr/>
        <p:nvPr/>
      </p:nvGrpSpPr>
      <p:grpSpPr>
        <a:xfrm>
          <a:off x="0" y="0"/>
          <a:ext cx="0" cy="0"/>
          <a:chOff x="0" y="0"/>
          <a:chExt cx="0" cy="0"/>
        </a:xfrm>
      </p:grpSpPr>
      <p:sp>
        <p:nvSpPr>
          <p:cNvPr id="91" name="Google Shape;91;p21"/>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92" name="Google Shape;92;p21"/>
          <p:cNvSpPr txBox="1"/>
          <p:nvPr/>
        </p:nvSpPr>
        <p:spPr>
          <a:xfrm>
            <a:off x="609750" y="21197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Background &amp; </a:t>
            </a:r>
            <a:endParaRPr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Approach</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2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22"/>
          <p:cNvSpPr txBox="1"/>
          <p:nvPr/>
        </p:nvSpPr>
        <p:spPr>
          <a:xfrm>
            <a:off x="609800" y="381125"/>
            <a:ext cx="4004100" cy="37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1"/>
                </a:solidFill>
                <a:latin typeface="Proxima Nova"/>
                <a:ea typeface="Proxima Nova"/>
                <a:cs typeface="Proxima Nova"/>
                <a:sym typeface="Proxima Nova"/>
              </a:rPr>
              <a:t>Background</a:t>
            </a:r>
            <a:endParaRPr b="1" sz="2000">
              <a:solidFill>
                <a:schemeClr val="accen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As a design team, we should champion designs that elevate advertising. Our goal is to lead the industry in redefining how beautiful, human-centered advertising can drive both delight and performance.  However, we don’t know how to define this for our Cx.  </a:t>
            </a:r>
            <a:endParaRPr sz="11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Clr>
                <a:schemeClr val="dk1"/>
              </a:buClr>
              <a:buSzPts val="1100"/>
              <a:buFont typeface="Arial"/>
              <a:buNone/>
            </a:pPr>
            <a:r>
              <a:rPr b="1" lang="en" sz="2000">
                <a:solidFill>
                  <a:schemeClr val="accent1"/>
                </a:solidFill>
                <a:latin typeface="Proxima Nova"/>
                <a:ea typeface="Proxima Nova"/>
                <a:cs typeface="Proxima Nova"/>
                <a:sym typeface="Proxima Nova"/>
              </a:rPr>
              <a:t>Research Objective</a:t>
            </a:r>
            <a:endParaRPr sz="1100">
              <a:solidFill>
                <a:schemeClr val="accent1"/>
              </a:solidFill>
              <a:latin typeface="Proxima Nova"/>
              <a:ea typeface="Proxima Nova"/>
              <a:cs typeface="Proxima Nova"/>
              <a:sym typeface="Proxima Nova"/>
            </a:endParaRPr>
          </a:p>
          <a:p>
            <a:pPr indent="0" lvl="0" marL="0" rtl="0" algn="l">
              <a:lnSpc>
                <a:spcPct val="115000"/>
              </a:lnSpc>
              <a:spcBef>
                <a:spcPts val="100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This research aims to shed light on Cx perceptions and preferences of ads today to build an ads experience of tomorrow that is engaging and builds vs. breaks Cx trust.</a:t>
            </a:r>
            <a:endParaRPr sz="11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3"/>
              </a:rPr>
              <a:t>Full Research Brief Here</a:t>
            </a:r>
            <a:endParaRPr sz="9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4"/>
              </a:rPr>
              <a:t>Qualitative Follow Ups</a:t>
            </a:r>
            <a:endParaRPr sz="900">
              <a:solidFill>
                <a:schemeClr val="dk1"/>
              </a:solidFill>
              <a:latin typeface="Proxima Nova"/>
              <a:ea typeface="Proxima Nova"/>
              <a:cs typeface="Proxima Nova"/>
              <a:sym typeface="Proxima Nova"/>
            </a:endParaRPr>
          </a:p>
        </p:txBody>
      </p:sp>
      <p:sp>
        <p:nvSpPr>
          <p:cNvPr id="99" name="Google Shape;99;p22"/>
          <p:cNvSpPr txBox="1"/>
          <p:nvPr/>
        </p:nvSpPr>
        <p:spPr>
          <a:xfrm>
            <a:off x="5193825" y="386825"/>
            <a:ext cx="3000000" cy="403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accent1"/>
                </a:solidFill>
                <a:latin typeface="Proxima Nova"/>
                <a:ea typeface="Proxima Nova"/>
                <a:cs typeface="Proxima Nova"/>
                <a:sym typeface="Proxima Nova"/>
              </a:rPr>
              <a:t>Methodology</a:t>
            </a:r>
            <a:endParaRPr b="1" sz="2000">
              <a:solidFill>
                <a:schemeClr val="accen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Phase 1: 10-15 min survey with N=480 DoorDash CX.</a:t>
            </a:r>
            <a:endParaRPr b="1" sz="1200">
              <a:solidFill>
                <a:schemeClr val="dk1"/>
              </a:solidFill>
              <a:latin typeface="Proxima Nova"/>
              <a:ea typeface="Proxima Nova"/>
              <a:cs typeface="Proxima Nova"/>
              <a:sym typeface="Proxima Nova"/>
            </a:endParaRPr>
          </a:p>
          <a:p>
            <a:pPr indent="-295275" lvl="0" marL="457200" rtl="0" algn="l">
              <a:lnSpc>
                <a:spcPct val="115000"/>
              </a:lnSpc>
              <a:spcBef>
                <a:spcPts val="0"/>
              </a:spcBef>
              <a:spcAft>
                <a:spcPts val="0"/>
              </a:spcAft>
              <a:buClr>
                <a:schemeClr val="dk1"/>
              </a:buClr>
              <a:buSzPts val="1050"/>
              <a:buFont typeface="Proxima Nova"/>
              <a:buChar char="●"/>
            </a:pPr>
            <a:r>
              <a:rPr lang="en" sz="1050">
                <a:solidFill>
                  <a:schemeClr val="dk1"/>
                </a:solidFill>
                <a:latin typeface="Proxima Nova"/>
                <a:ea typeface="Proxima Nova"/>
                <a:cs typeface="Proxima Nova"/>
                <a:sym typeface="Proxima Nova"/>
              </a:rPr>
              <a:t>Cx had visited the app in the past 14 days</a:t>
            </a:r>
            <a:endParaRPr sz="1050">
              <a:solidFill>
                <a:schemeClr val="dk1"/>
              </a:solidFill>
              <a:latin typeface="Proxima Nova"/>
              <a:ea typeface="Proxima Nova"/>
              <a:cs typeface="Proxima Nova"/>
              <a:sym typeface="Proxima Nova"/>
            </a:endParaRPr>
          </a:p>
          <a:p>
            <a:pPr indent="-295275" lvl="0" marL="457200" rtl="0" algn="l">
              <a:lnSpc>
                <a:spcPct val="115000"/>
              </a:lnSpc>
              <a:spcBef>
                <a:spcPts val="0"/>
              </a:spcBef>
              <a:spcAft>
                <a:spcPts val="0"/>
              </a:spcAft>
              <a:buClr>
                <a:schemeClr val="dk1"/>
              </a:buClr>
              <a:buSzPts val="1050"/>
              <a:buFont typeface="Proxima Nova"/>
              <a:buChar char="●"/>
            </a:pPr>
            <a:r>
              <a:rPr lang="en" sz="1050">
                <a:solidFill>
                  <a:schemeClr val="dk1"/>
                </a:solidFill>
                <a:latin typeface="Proxima Nova"/>
                <a:ea typeface="Proxima Nova"/>
                <a:cs typeface="Proxima Nova"/>
                <a:sym typeface="Proxima Nova"/>
              </a:rPr>
              <a:t>Includes a mix of DashPass (n=) and Classic (n=)</a:t>
            </a:r>
            <a:endParaRPr sz="105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50">
                <a:solidFill>
                  <a:schemeClr val="dk1"/>
                </a:solidFill>
                <a:latin typeface="Proxima Nova"/>
                <a:ea typeface="Proxima Nova"/>
                <a:cs typeface="Proxima Nova"/>
                <a:sym typeface="Proxima Nova"/>
              </a:rPr>
              <a:t>The survey focused on understanding Cx opinions of ads on general as well as ads on DoorDash.</a:t>
            </a:r>
            <a:endParaRPr sz="105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Phase 1: 3 Follow Up 30 min conversations</a:t>
            </a:r>
            <a:endParaRPr b="1" sz="1200">
              <a:solidFill>
                <a:schemeClr val="dk1"/>
              </a:solidFill>
              <a:latin typeface="Proxima Nova"/>
              <a:ea typeface="Proxima Nova"/>
              <a:cs typeface="Proxima Nova"/>
              <a:sym typeface="Proxima Nova"/>
            </a:endParaRPr>
          </a:p>
          <a:p>
            <a:pPr indent="-295275" lvl="0" marL="457200" rtl="0" algn="l">
              <a:lnSpc>
                <a:spcPct val="115000"/>
              </a:lnSpc>
              <a:spcBef>
                <a:spcPts val="0"/>
              </a:spcBef>
              <a:spcAft>
                <a:spcPts val="0"/>
              </a:spcAft>
              <a:buClr>
                <a:schemeClr val="dk1"/>
              </a:buClr>
              <a:buSzPts val="1050"/>
              <a:buFont typeface="Proxima Nova"/>
              <a:buChar char="●"/>
            </a:pPr>
            <a:r>
              <a:rPr lang="en" sz="1050">
                <a:solidFill>
                  <a:schemeClr val="dk1"/>
                </a:solidFill>
                <a:latin typeface="Proxima Nova"/>
                <a:ea typeface="Proxima Nova"/>
                <a:cs typeface="Proxima Nova"/>
                <a:sym typeface="Proxima Nova"/>
              </a:rPr>
              <a:t>Included a mix of perspectives about ads and experiences with ads on DoorDash</a:t>
            </a:r>
            <a:endParaRPr sz="1050">
              <a:solidFill>
                <a:schemeClr val="dk1"/>
              </a:solidFill>
              <a:latin typeface="Proxima Nova"/>
              <a:ea typeface="Proxima Nova"/>
              <a:cs typeface="Proxima Nova"/>
              <a:sym typeface="Proxima Nova"/>
            </a:endParaRPr>
          </a:p>
          <a:p>
            <a:pPr indent="-295275" lvl="0" marL="457200" rtl="0" algn="l">
              <a:lnSpc>
                <a:spcPct val="115000"/>
              </a:lnSpc>
              <a:spcBef>
                <a:spcPts val="0"/>
              </a:spcBef>
              <a:spcAft>
                <a:spcPts val="0"/>
              </a:spcAft>
              <a:buClr>
                <a:schemeClr val="dk1"/>
              </a:buClr>
              <a:buSzPts val="1050"/>
              <a:buFont typeface="Proxima Nova"/>
              <a:buChar char="●"/>
            </a:pPr>
            <a:r>
              <a:rPr lang="en" sz="1050">
                <a:solidFill>
                  <a:schemeClr val="dk1"/>
                </a:solidFill>
                <a:latin typeface="Proxima Nova"/>
                <a:ea typeface="Proxima Nova"/>
                <a:cs typeface="Proxima Nova"/>
                <a:sym typeface="Proxima Nova"/>
              </a:rPr>
              <a:t>Cx had consented to follow up conversations in the survey </a:t>
            </a:r>
            <a:endParaRPr sz="1050">
              <a:solidFill>
                <a:schemeClr val="dk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8C8F"/>
        </a:solidFill>
      </p:bgPr>
    </p:bg>
    <p:spTree>
      <p:nvGrpSpPr>
        <p:cNvPr id="103" name="Shape 103"/>
        <p:cNvGrpSpPr/>
        <p:nvPr/>
      </p:nvGrpSpPr>
      <p:grpSpPr>
        <a:xfrm>
          <a:off x="0" y="0"/>
          <a:ext cx="0" cy="0"/>
          <a:chOff x="0" y="0"/>
          <a:chExt cx="0" cy="0"/>
        </a:xfrm>
      </p:grpSpPr>
      <p:sp>
        <p:nvSpPr>
          <p:cNvPr id="104" name="Google Shape;104;p23"/>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05" name="Google Shape;105;p23"/>
          <p:cNvSpPr txBox="1"/>
          <p:nvPr/>
        </p:nvSpPr>
        <p:spPr>
          <a:xfrm>
            <a:off x="609750" y="1662500"/>
            <a:ext cx="6214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How do Cx feel about advertisements in general?</a:t>
            </a:r>
            <a:endParaRPr sz="3500">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p:nvPr/>
        </p:nvSpPr>
        <p:spPr>
          <a:xfrm>
            <a:off x="0" y="0"/>
            <a:ext cx="9144000" cy="12663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4"/>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Cx are pretty reasonable when it comes to ads and overall feel neutral about them</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pic>
        <p:nvPicPr>
          <p:cNvPr id="112" name="Google Shape;112;p24" title="How do you feel about advertisements in general?"/>
          <p:cNvPicPr preferRelativeResize="0"/>
          <p:nvPr/>
        </p:nvPicPr>
        <p:blipFill>
          <a:blip r:embed="rId3">
            <a:alphaModFix/>
          </a:blip>
          <a:stretch>
            <a:fillRect/>
          </a:stretch>
        </p:blipFill>
        <p:spPr>
          <a:xfrm>
            <a:off x="152400" y="1418700"/>
            <a:ext cx="4696399" cy="3572400"/>
          </a:xfrm>
          <a:prstGeom prst="rect">
            <a:avLst/>
          </a:prstGeom>
          <a:noFill/>
          <a:ln>
            <a:noFill/>
          </a:ln>
        </p:spPr>
      </p:pic>
      <p:sp>
        <p:nvSpPr>
          <p:cNvPr id="113" name="Google Shape;113;p24"/>
          <p:cNvSpPr txBox="1"/>
          <p:nvPr/>
        </p:nvSpPr>
        <p:spPr>
          <a:xfrm>
            <a:off x="4885900" y="1357675"/>
            <a:ext cx="39717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a:solidFill>
                  <a:schemeClr val="dk1"/>
                </a:solidFill>
                <a:latin typeface="Proxima Nova"/>
                <a:ea typeface="Proxima Nova"/>
                <a:cs typeface="Proxima Nova"/>
                <a:sym typeface="Proxima Nova"/>
              </a:rPr>
              <a:t>Cx are </a:t>
            </a:r>
            <a:r>
              <a:rPr b="1" lang="en">
                <a:solidFill>
                  <a:schemeClr val="dk1"/>
                </a:solidFill>
                <a:latin typeface="Proxima Nova"/>
                <a:ea typeface="Proxima Nova"/>
                <a:cs typeface="Proxima Nova"/>
                <a:sym typeface="Proxima Nova"/>
              </a:rPr>
              <a:t>used to seeing ads everywhere</a:t>
            </a:r>
            <a:r>
              <a:rPr lang="en">
                <a:solidFill>
                  <a:schemeClr val="dk1"/>
                </a:solidFill>
                <a:latin typeface="Proxima Nova"/>
                <a:ea typeface="Proxima Nova"/>
                <a:cs typeface="Proxima Nova"/>
                <a:sym typeface="Proxima Nova"/>
              </a:rPr>
              <a:t> and expect them to be there. </a:t>
            </a:r>
            <a:endParaRPr>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a:solidFill>
                <a:schemeClr val="dk1"/>
              </a:solidFill>
              <a:latin typeface="Proxima Nova"/>
              <a:ea typeface="Proxima Nova"/>
              <a:cs typeface="Proxima Nova"/>
              <a:sym typeface="Proxima Nova"/>
            </a:endParaRPr>
          </a:p>
        </p:txBody>
      </p:sp>
      <p:sp>
        <p:nvSpPr>
          <p:cNvPr id="114" name="Google Shape;114;p24"/>
          <p:cNvSpPr txBox="1"/>
          <p:nvPr/>
        </p:nvSpPr>
        <p:spPr>
          <a:xfrm>
            <a:off x="242875" y="1357675"/>
            <a:ext cx="4373100" cy="419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200">
                <a:solidFill>
                  <a:schemeClr val="dk1"/>
                </a:solidFill>
                <a:latin typeface="Proxima Nova"/>
                <a:ea typeface="Proxima Nova"/>
                <a:cs typeface="Proxima Nova"/>
                <a:sym typeface="Proxima Nova"/>
              </a:rPr>
              <a:t>How do you feel about advertisements in general?</a:t>
            </a:r>
            <a:endParaRPr b="1"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1200">
              <a:solidFill>
                <a:schemeClr val="dk1"/>
              </a:solidFill>
              <a:latin typeface="Proxima Nova"/>
              <a:ea typeface="Proxima Nova"/>
              <a:cs typeface="Proxima Nova"/>
              <a:sym typeface="Proxima Nova"/>
            </a:endParaRPr>
          </a:p>
        </p:txBody>
      </p:sp>
      <p:grpSp>
        <p:nvGrpSpPr>
          <p:cNvPr id="115" name="Google Shape;115;p24"/>
          <p:cNvGrpSpPr/>
          <p:nvPr/>
        </p:nvGrpSpPr>
        <p:grpSpPr>
          <a:xfrm>
            <a:off x="5060161" y="2122718"/>
            <a:ext cx="4975875" cy="2301632"/>
            <a:chOff x="3965936" y="1420934"/>
            <a:chExt cx="4975875" cy="2301632"/>
          </a:xfrm>
        </p:grpSpPr>
        <p:sp>
          <p:nvSpPr>
            <p:cNvPr id="116" name="Google Shape;116;p24"/>
            <p:cNvSpPr txBox="1"/>
            <p:nvPr/>
          </p:nvSpPr>
          <p:spPr>
            <a:xfrm>
              <a:off x="4455911" y="1681034"/>
              <a:ext cx="4485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I mean it’s business</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17" name="Google Shape;117;p24"/>
            <p:cNvSpPr txBox="1"/>
            <p:nvPr/>
          </p:nvSpPr>
          <p:spPr>
            <a:xfrm>
              <a:off x="6077086" y="1420934"/>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18" name="Google Shape;118;p24"/>
            <p:cNvSpPr txBox="1"/>
            <p:nvPr/>
          </p:nvSpPr>
          <p:spPr>
            <a:xfrm>
              <a:off x="3965936" y="1421184"/>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119" name="Google Shape;119;p24"/>
            <p:cNvSpPr txBox="1"/>
            <p:nvPr/>
          </p:nvSpPr>
          <p:spPr>
            <a:xfrm>
              <a:off x="4523211" y="2576834"/>
              <a:ext cx="3775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It’s a necessary evil</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20" name="Google Shape;120;p24"/>
            <p:cNvSpPr txBox="1"/>
            <p:nvPr/>
          </p:nvSpPr>
          <p:spPr>
            <a:xfrm>
              <a:off x="6139111" y="2306566"/>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21" name="Google Shape;121;p24"/>
            <p:cNvSpPr txBox="1"/>
            <p:nvPr/>
          </p:nvSpPr>
          <p:spPr>
            <a:xfrm>
              <a:off x="3965936" y="2240034"/>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grpSp>
      <p:sp>
        <p:nvSpPr>
          <p:cNvPr id="122" name="Google Shape;122;p24"/>
          <p:cNvSpPr txBox="1"/>
          <p:nvPr/>
        </p:nvSpPr>
        <p:spPr>
          <a:xfrm>
            <a:off x="204325" y="4619375"/>
            <a:ext cx="4486200" cy="371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a:off x="808400" y="1865525"/>
            <a:ext cx="310800" cy="265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4" name="Google Shape;124;p24"/>
          <p:cNvGrpSpPr/>
          <p:nvPr/>
        </p:nvGrpSpPr>
        <p:grpSpPr>
          <a:xfrm>
            <a:off x="302036" y="1767892"/>
            <a:ext cx="1545600" cy="2549850"/>
            <a:chOff x="8883" y="1767892"/>
            <a:chExt cx="1545600" cy="2549850"/>
          </a:xfrm>
        </p:grpSpPr>
        <p:sp>
          <p:nvSpPr>
            <p:cNvPr id="125" name="Google Shape;125;p24"/>
            <p:cNvSpPr txBox="1"/>
            <p:nvPr/>
          </p:nvSpPr>
          <p:spPr>
            <a:xfrm>
              <a:off x="8883" y="1767892"/>
              <a:ext cx="1545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8761D"/>
                  </a:solidFill>
                  <a:latin typeface="Proxima Nova"/>
                  <a:ea typeface="Proxima Nova"/>
                  <a:cs typeface="Proxima Nova"/>
                  <a:sym typeface="Proxima Nova"/>
                </a:rPr>
                <a:t>Very positive</a:t>
              </a:r>
              <a:endParaRPr sz="800">
                <a:solidFill>
                  <a:srgbClr val="38761D"/>
                </a:solidFill>
                <a:latin typeface="Proxima Nova"/>
                <a:ea typeface="Proxima Nova"/>
                <a:cs typeface="Proxima Nova"/>
                <a:sym typeface="Proxima Nova"/>
              </a:endParaRPr>
            </a:p>
          </p:txBody>
        </p:sp>
        <p:sp>
          <p:nvSpPr>
            <p:cNvPr id="126" name="Google Shape;126;p24"/>
            <p:cNvSpPr txBox="1"/>
            <p:nvPr/>
          </p:nvSpPr>
          <p:spPr>
            <a:xfrm>
              <a:off x="8883" y="4166842"/>
              <a:ext cx="1545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0000"/>
                  </a:solidFill>
                  <a:latin typeface="Proxima Nova"/>
                  <a:ea typeface="Proxima Nova"/>
                  <a:cs typeface="Proxima Nova"/>
                  <a:sym typeface="Proxima Nova"/>
                </a:rPr>
                <a:t>Very negative</a:t>
              </a:r>
              <a:endParaRPr sz="800">
                <a:solidFill>
                  <a:srgbClr val="990000"/>
                </a:solidFill>
                <a:latin typeface="Proxima Nova"/>
                <a:ea typeface="Proxima Nova"/>
                <a:cs typeface="Proxima Nova"/>
                <a:sym typeface="Proxima Nova"/>
              </a:endParaRPr>
            </a:p>
          </p:txBody>
        </p:sp>
        <p:cxnSp>
          <p:nvCxnSpPr>
            <p:cNvPr id="127" name="Google Shape;127;p24"/>
            <p:cNvCxnSpPr/>
            <p:nvPr/>
          </p:nvCxnSpPr>
          <p:spPr>
            <a:xfrm flipH="1">
              <a:off x="382050" y="2069825"/>
              <a:ext cx="17700" cy="20964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3614775" y="136525"/>
            <a:ext cx="49503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200">
                <a:solidFill>
                  <a:schemeClr val="dk1"/>
                </a:solidFill>
                <a:latin typeface="Proxima Nova"/>
                <a:ea typeface="Proxima Nova"/>
                <a:cs typeface="Proxima Nova"/>
                <a:sym typeface="Proxima Nova"/>
              </a:rPr>
              <a:t> In which situations are you more likely to be open to ads?</a:t>
            </a:r>
            <a:endParaRPr b="1" sz="12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pic>
        <p:nvPicPr>
          <p:cNvPr id="133" name="Google Shape;133;p25"/>
          <p:cNvPicPr preferRelativeResize="0"/>
          <p:nvPr/>
        </p:nvPicPr>
        <p:blipFill>
          <a:blip r:embed="rId3">
            <a:alphaModFix/>
          </a:blip>
          <a:stretch>
            <a:fillRect/>
          </a:stretch>
        </p:blipFill>
        <p:spPr>
          <a:xfrm>
            <a:off x="3657400" y="499675"/>
            <a:ext cx="5318649" cy="3288689"/>
          </a:xfrm>
          <a:prstGeom prst="rect">
            <a:avLst/>
          </a:prstGeom>
          <a:noFill/>
          <a:ln>
            <a:noFill/>
          </a:ln>
        </p:spPr>
      </p:pic>
      <p:sp>
        <p:nvSpPr>
          <p:cNvPr id="134" name="Google Shape;134;p25"/>
          <p:cNvSpPr/>
          <p:nvPr/>
        </p:nvSpPr>
        <p:spPr>
          <a:xfrm>
            <a:off x="5334" y="0"/>
            <a:ext cx="3495600" cy="5143500"/>
          </a:xfrm>
          <a:prstGeom prst="rect">
            <a:avLst/>
          </a:prstGeom>
          <a:solidFill>
            <a:srgbClr val="17A3A9">
              <a:alpha val="3255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35" name="Google Shape;135;p25"/>
          <p:cNvSpPr txBox="1"/>
          <p:nvPr/>
        </p:nvSpPr>
        <p:spPr>
          <a:xfrm>
            <a:off x="236613" y="4996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36" name="Google Shape;136;p25"/>
          <p:cNvSpPr txBox="1"/>
          <p:nvPr/>
        </p:nvSpPr>
        <p:spPr>
          <a:xfrm>
            <a:off x="166013" y="499675"/>
            <a:ext cx="29325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Cx find the most value when ad placements are aligned to session intent</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37" name="Google Shape;137;p25"/>
          <p:cNvSpPr txBox="1"/>
          <p:nvPr/>
        </p:nvSpPr>
        <p:spPr>
          <a:xfrm>
            <a:off x="3657400" y="3954400"/>
            <a:ext cx="52698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200">
                <a:solidFill>
                  <a:schemeClr val="dk1"/>
                </a:solidFill>
                <a:latin typeface="Proxima Nova"/>
                <a:ea typeface="Proxima Nova"/>
                <a:cs typeface="Proxima Nova"/>
                <a:sym typeface="Proxima Nova"/>
              </a:rPr>
              <a:t>Which platforms have ads that you generally find helpful or meaningful?</a:t>
            </a:r>
            <a:endParaRPr b="1" sz="12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sz="600">
              <a:solidFill>
                <a:schemeClr val="accent5"/>
              </a:solidFill>
              <a:latin typeface="Proxima Nova Semibold"/>
              <a:ea typeface="Proxima Nova Semibold"/>
              <a:cs typeface="Proxima Nova Semibold"/>
              <a:sym typeface="Proxima Nova Semibold"/>
            </a:endParaRPr>
          </a:p>
        </p:txBody>
      </p:sp>
      <p:sp>
        <p:nvSpPr>
          <p:cNvPr id="138" name="Google Shape;138;p25"/>
          <p:cNvSpPr txBox="1"/>
          <p:nvPr/>
        </p:nvSpPr>
        <p:spPr>
          <a:xfrm>
            <a:off x="3877004" y="4377050"/>
            <a:ext cx="1055400" cy="2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a:solidFill>
                  <a:schemeClr val="dk1"/>
                </a:solidFill>
                <a:latin typeface="Proxima Nova"/>
                <a:ea typeface="Proxima Nova"/>
                <a:cs typeface="Proxima Nova"/>
                <a:sym typeface="Proxima Nova"/>
              </a:rPr>
              <a:t>1.</a:t>
            </a:r>
            <a:endParaRPr sz="600">
              <a:solidFill>
                <a:schemeClr val="accent5"/>
              </a:solidFill>
              <a:latin typeface="Proxima Nova Semibold"/>
              <a:ea typeface="Proxima Nova Semibold"/>
              <a:cs typeface="Proxima Nova Semibold"/>
              <a:sym typeface="Proxima Nova Semibold"/>
            </a:endParaRPr>
          </a:p>
        </p:txBody>
      </p:sp>
      <p:pic>
        <p:nvPicPr>
          <p:cNvPr id="139" name="Google Shape;139;p25"/>
          <p:cNvPicPr preferRelativeResize="0"/>
          <p:nvPr/>
        </p:nvPicPr>
        <p:blipFill>
          <a:blip r:embed="rId4">
            <a:alphaModFix/>
          </a:blip>
          <a:stretch>
            <a:fillRect/>
          </a:stretch>
        </p:blipFill>
        <p:spPr>
          <a:xfrm>
            <a:off x="4278708" y="4467855"/>
            <a:ext cx="419775" cy="419800"/>
          </a:xfrm>
          <a:prstGeom prst="rect">
            <a:avLst/>
          </a:prstGeom>
          <a:noFill/>
          <a:ln>
            <a:noFill/>
          </a:ln>
        </p:spPr>
      </p:pic>
      <p:sp>
        <p:nvSpPr>
          <p:cNvPr id="140" name="Google Shape;140;p25"/>
          <p:cNvSpPr txBox="1"/>
          <p:nvPr/>
        </p:nvSpPr>
        <p:spPr>
          <a:xfrm>
            <a:off x="5266363" y="4377050"/>
            <a:ext cx="1055400" cy="2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a:solidFill>
                  <a:schemeClr val="dk1"/>
                </a:solidFill>
                <a:latin typeface="Proxima Nova"/>
                <a:ea typeface="Proxima Nova"/>
                <a:cs typeface="Proxima Nova"/>
                <a:sym typeface="Proxima Nova"/>
              </a:rPr>
              <a:t>2</a:t>
            </a:r>
            <a:r>
              <a:rPr b="1" lang="en">
                <a:solidFill>
                  <a:schemeClr val="dk1"/>
                </a:solidFill>
                <a:latin typeface="Proxima Nova"/>
                <a:ea typeface="Proxima Nova"/>
                <a:cs typeface="Proxima Nova"/>
                <a:sym typeface="Proxima Nova"/>
              </a:rPr>
              <a:t>.</a:t>
            </a:r>
            <a:endParaRPr sz="600">
              <a:solidFill>
                <a:schemeClr val="accent5"/>
              </a:solidFill>
              <a:latin typeface="Proxima Nova Semibold"/>
              <a:ea typeface="Proxima Nova Semibold"/>
              <a:cs typeface="Proxima Nova Semibold"/>
              <a:sym typeface="Proxima Nova Semibold"/>
            </a:endParaRPr>
          </a:p>
        </p:txBody>
      </p:sp>
      <p:pic>
        <p:nvPicPr>
          <p:cNvPr id="141" name="Google Shape;141;p25"/>
          <p:cNvPicPr preferRelativeResize="0"/>
          <p:nvPr/>
        </p:nvPicPr>
        <p:blipFill>
          <a:blip r:embed="rId5">
            <a:alphaModFix/>
          </a:blip>
          <a:stretch>
            <a:fillRect/>
          </a:stretch>
        </p:blipFill>
        <p:spPr>
          <a:xfrm>
            <a:off x="5546908" y="4476309"/>
            <a:ext cx="1055400" cy="355446"/>
          </a:xfrm>
          <a:prstGeom prst="rect">
            <a:avLst/>
          </a:prstGeom>
          <a:noFill/>
          <a:ln>
            <a:noFill/>
          </a:ln>
        </p:spPr>
      </p:pic>
      <p:sp>
        <p:nvSpPr>
          <p:cNvPr id="142" name="Google Shape;142;p25"/>
          <p:cNvSpPr txBox="1"/>
          <p:nvPr/>
        </p:nvSpPr>
        <p:spPr>
          <a:xfrm>
            <a:off x="6748625" y="4377050"/>
            <a:ext cx="1055400" cy="2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a:solidFill>
                  <a:schemeClr val="dk1"/>
                </a:solidFill>
                <a:latin typeface="Proxima Nova"/>
                <a:ea typeface="Proxima Nova"/>
                <a:cs typeface="Proxima Nova"/>
                <a:sym typeface="Proxima Nova"/>
              </a:rPr>
              <a:t>3</a:t>
            </a:r>
            <a:r>
              <a:rPr b="1" lang="en">
                <a:solidFill>
                  <a:schemeClr val="dk1"/>
                </a:solidFill>
                <a:latin typeface="Proxima Nova"/>
                <a:ea typeface="Proxima Nova"/>
                <a:cs typeface="Proxima Nova"/>
                <a:sym typeface="Proxima Nova"/>
              </a:rPr>
              <a:t>.</a:t>
            </a:r>
            <a:endParaRPr sz="600">
              <a:solidFill>
                <a:schemeClr val="accent5"/>
              </a:solidFill>
              <a:latin typeface="Proxima Nova Semibold"/>
              <a:ea typeface="Proxima Nova Semibold"/>
              <a:cs typeface="Proxima Nova Semibold"/>
              <a:sym typeface="Proxima Nova Semibold"/>
            </a:endParaRPr>
          </a:p>
        </p:txBody>
      </p:sp>
      <p:pic>
        <p:nvPicPr>
          <p:cNvPr id="143" name="Google Shape;143;p25"/>
          <p:cNvPicPr preferRelativeResize="0"/>
          <p:nvPr/>
        </p:nvPicPr>
        <p:blipFill>
          <a:blip r:embed="rId6">
            <a:alphaModFix/>
          </a:blip>
          <a:stretch>
            <a:fillRect/>
          </a:stretch>
        </p:blipFill>
        <p:spPr>
          <a:xfrm>
            <a:off x="7138592" y="4476292"/>
            <a:ext cx="1181944" cy="35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p:nvPr/>
        </p:nvSpPr>
        <p:spPr>
          <a:xfrm>
            <a:off x="0" y="0"/>
            <a:ext cx="9144000" cy="12663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6"/>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Ads create friction when they are repeated too often and block Cx from completing their task</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50" name="Google Shape;150;p26"/>
          <p:cNvSpPr txBox="1"/>
          <p:nvPr/>
        </p:nvSpPr>
        <p:spPr>
          <a:xfrm>
            <a:off x="160425" y="1513200"/>
            <a:ext cx="49503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200">
                <a:solidFill>
                  <a:schemeClr val="dk1"/>
                </a:solidFill>
                <a:latin typeface="Proxima Nova"/>
                <a:ea typeface="Proxima Nova"/>
                <a:cs typeface="Proxima Nova"/>
                <a:sym typeface="Proxima Nova"/>
              </a:rPr>
              <a:t>What makes an ad feel intrusive or bothersome? </a:t>
            </a:r>
            <a:endParaRPr b="1" sz="12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graphicFrame>
        <p:nvGraphicFramePr>
          <p:cNvPr id="151" name="Google Shape;151;p26"/>
          <p:cNvGraphicFramePr/>
          <p:nvPr/>
        </p:nvGraphicFramePr>
        <p:xfrm>
          <a:off x="285275" y="1988475"/>
          <a:ext cx="3000000" cy="3000000"/>
        </p:xfrm>
        <a:graphic>
          <a:graphicData uri="http://schemas.openxmlformats.org/drawingml/2006/table">
            <a:tbl>
              <a:tblPr>
                <a:noFill/>
                <a:tableStyleId>{FFC6506B-F2A4-495F-8D1D-F6AAFAF20B6B}</a:tableStyleId>
              </a:tblPr>
              <a:tblGrid>
                <a:gridCol w="1073250"/>
                <a:gridCol w="382850"/>
                <a:gridCol w="3198500"/>
              </a:tblGrid>
              <a:tr h="100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1</a:t>
                      </a:r>
                      <a:endParaRPr b="1">
                        <a:solidFill>
                          <a:srgbClr val="518C8F"/>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 </a:t>
                      </a:r>
                      <a:r>
                        <a:rPr b="1" lang="en">
                          <a:solidFill>
                            <a:srgbClr val="518C8F"/>
                          </a:solidFill>
                          <a:latin typeface="Proxima Nova"/>
                          <a:ea typeface="Proxima Nova"/>
                          <a:cs typeface="Proxima Nova"/>
                          <a:sym typeface="Proxima Nova"/>
                        </a:rPr>
                        <a:t>repeats</a:t>
                      </a:r>
                      <a:r>
                        <a:rPr lang="en">
                          <a:latin typeface="Proxima Nova"/>
                          <a:ea typeface="Proxima Nova"/>
                          <a:cs typeface="Proxima Nova"/>
                          <a:sym typeface="Proxima Nova"/>
                        </a:rPr>
                        <a:t> too often</a:t>
                      </a:r>
                      <a:endParaRPr>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2</a:t>
                      </a:r>
                      <a:endParaRPr b="1">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It’s </a:t>
                      </a:r>
                      <a:r>
                        <a:rPr b="1" lang="en">
                          <a:solidFill>
                            <a:srgbClr val="518C8F"/>
                          </a:solidFill>
                          <a:latin typeface="Proxima Nova"/>
                          <a:ea typeface="Proxima Nova"/>
                          <a:cs typeface="Proxima Nova"/>
                          <a:sym typeface="Proxima Nova"/>
                        </a:rPr>
                        <a:t>too long</a:t>
                      </a:r>
                      <a:r>
                        <a:rPr lang="en">
                          <a:latin typeface="Proxima Nova"/>
                          <a:ea typeface="Proxima Nova"/>
                          <a:cs typeface="Proxima Nova"/>
                          <a:sym typeface="Proxima Nova"/>
                        </a:rPr>
                        <a:t> or hard to skip</a:t>
                      </a:r>
                      <a:endParaRPr>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3</a:t>
                      </a:r>
                      <a:endParaRPr b="1">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 </a:t>
                      </a:r>
                      <a:r>
                        <a:rPr b="1" lang="en">
                          <a:solidFill>
                            <a:srgbClr val="518C8F"/>
                          </a:solidFill>
                          <a:latin typeface="Proxima Nova"/>
                          <a:ea typeface="Proxima Nova"/>
                          <a:cs typeface="Proxima Nova"/>
                          <a:sym typeface="Proxima Nova"/>
                        </a:rPr>
                        <a:t>interrupts</a:t>
                      </a:r>
                      <a:r>
                        <a:rPr lang="en">
                          <a:latin typeface="Proxima Nova"/>
                          <a:ea typeface="Proxima Nova"/>
                          <a:cs typeface="Proxima Nova"/>
                          <a:sym typeface="Proxima Nova"/>
                        </a:rPr>
                        <a:t> what I was doing</a:t>
                      </a:r>
                      <a:endParaRPr>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4</a:t>
                      </a:r>
                      <a:endParaRPr b="1">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 feels </a:t>
                      </a:r>
                      <a:r>
                        <a:rPr b="1" lang="en">
                          <a:solidFill>
                            <a:srgbClr val="518C8F"/>
                          </a:solidFill>
                          <a:latin typeface="Proxima Nova"/>
                          <a:ea typeface="Proxima Nova"/>
                          <a:cs typeface="Proxima Nova"/>
                          <a:sym typeface="Proxima Nova"/>
                        </a:rPr>
                        <a:t>manipulative or dishonest</a:t>
                      </a:r>
                      <a:endParaRPr b="1">
                        <a:solidFill>
                          <a:srgbClr val="518C8F"/>
                        </a:solidFill>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5</a:t>
                      </a:r>
                      <a:endParaRPr b="1">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It’s </a:t>
                      </a:r>
                      <a:r>
                        <a:rPr b="1" lang="en">
                          <a:solidFill>
                            <a:srgbClr val="518C8F"/>
                          </a:solidFill>
                          <a:latin typeface="Proxima Nova"/>
                          <a:ea typeface="Proxima Nova"/>
                          <a:cs typeface="Proxima Nova"/>
                          <a:sym typeface="Proxima Nova"/>
                        </a:rPr>
                        <a:t>irrelevant</a:t>
                      </a:r>
                      <a:r>
                        <a:rPr b="1" lang="en">
                          <a:latin typeface="Proxima Nova"/>
                          <a:ea typeface="Proxima Nova"/>
                          <a:cs typeface="Proxima Nova"/>
                          <a:sym typeface="Proxima Nova"/>
                        </a:rPr>
                        <a:t> </a:t>
                      </a:r>
                      <a:r>
                        <a:rPr lang="en">
                          <a:latin typeface="Proxima Nova"/>
                          <a:ea typeface="Proxima Nova"/>
                          <a:cs typeface="Proxima Nova"/>
                          <a:sym typeface="Proxima Nova"/>
                        </a:rPr>
                        <a:t>to me</a:t>
                      </a:r>
                      <a:endParaRPr>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6</a:t>
                      </a:r>
                      <a:endParaRPr b="1">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It comes from a</a:t>
                      </a:r>
                      <a:r>
                        <a:rPr b="1" lang="en">
                          <a:latin typeface="Proxima Nova"/>
                          <a:ea typeface="Proxima Nova"/>
                          <a:cs typeface="Proxima Nova"/>
                          <a:sym typeface="Proxima Nova"/>
                        </a:rPr>
                        <a:t> </a:t>
                      </a:r>
                      <a:r>
                        <a:rPr b="1" lang="en">
                          <a:solidFill>
                            <a:srgbClr val="518C8F"/>
                          </a:solidFill>
                          <a:latin typeface="Proxima Nova"/>
                          <a:ea typeface="Proxima Nova"/>
                          <a:cs typeface="Proxima Nova"/>
                          <a:sym typeface="Proxima Nova"/>
                        </a:rPr>
                        <a:t>brand I don’t trust</a:t>
                      </a:r>
                      <a:endParaRPr b="1">
                        <a:solidFill>
                          <a:srgbClr val="518C8F"/>
                        </a:solidFill>
                        <a:latin typeface="Proxima Nova"/>
                        <a:ea typeface="Proxima Nova"/>
                        <a:cs typeface="Proxima Nova"/>
                        <a:sym typeface="Proxima Nova"/>
                      </a:endParaRPr>
                    </a:p>
                  </a:txBody>
                  <a:tcPr marT="19050" marB="19050" marR="28575" marL="28575" anchor="ctr">
                    <a:lnL cap="flat" cmpd="sng" w="9525">
                      <a:solidFill>
                        <a:srgbClr val="000000">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pic>
        <p:nvPicPr>
          <p:cNvPr id="152" name="Google Shape;152;p26"/>
          <p:cNvPicPr preferRelativeResize="0"/>
          <p:nvPr/>
        </p:nvPicPr>
        <p:blipFill>
          <a:blip r:embed="rId3">
            <a:alphaModFix/>
          </a:blip>
          <a:stretch>
            <a:fillRect/>
          </a:stretch>
        </p:blipFill>
        <p:spPr>
          <a:xfrm>
            <a:off x="278850" y="2276275"/>
            <a:ext cx="840249" cy="840249"/>
          </a:xfrm>
          <a:prstGeom prst="rect">
            <a:avLst/>
          </a:prstGeom>
          <a:noFill/>
          <a:ln>
            <a:noFill/>
          </a:ln>
        </p:spPr>
      </p:pic>
      <p:pic>
        <p:nvPicPr>
          <p:cNvPr id="153" name="Google Shape;153;p26"/>
          <p:cNvPicPr preferRelativeResize="0"/>
          <p:nvPr/>
        </p:nvPicPr>
        <p:blipFill>
          <a:blip r:embed="rId4">
            <a:alphaModFix/>
          </a:blip>
          <a:stretch>
            <a:fillRect/>
          </a:stretch>
        </p:blipFill>
        <p:spPr>
          <a:xfrm>
            <a:off x="242871" y="3267632"/>
            <a:ext cx="912201" cy="912216"/>
          </a:xfrm>
          <a:prstGeom prst="rect">
            <a:avLst/>
          </a:prstGeom>
          <a:noFill/>
          <a:ln>
            <a:noFill/>
          </a:ln>
        </p:spPr>
      </p:pic>
      <p:sp>
        <p:nvSpPr>
          <p:cNvPr id="154" name="Google Shape;154;p26"/>
          <p:cNvSpPr txBox="1"/>
          <p:nvPr/>
        </p:nvSpPr>
        <p:spPr>
          <a:xfrm>
            <a:off x="5353950" y="193617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R</a:t>
            </a:r>
            <a:r>
              <a:rPr i="1" lang="en"/>
              <a:t>epeating the same ad constantly. I just saw that ad, and then I just see it again. Two scrolls down, or if I'm on a webpage, I see it on the top, and then I see it again at the bottom. Same ad. Like an ad that's repetitive too much.</a:t>
            </a:r>
            <a:endParaRPr i="1"/>
          </a:p>
        </p:txBody>
      </p:sp>
      <p:sp>
        <p:nvSpPr>
          <p:cNvPr id="155" name="Google Shape;155;p26"/>
          <p:cNvSpPr txBox="1"/>
          <p:nvPr/>
        </p:nvSpPr>
        <p:spPr>
          <a:xfrm>
            <a:off x="4816036" y="1601043"/>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156" name="Google Shape;156;p26"/>
          <p:cNvSpPr txBox="1"/>
          <p:nvPr/>
        </p:nvSpPr>
        <p:spPr>
          <a:xfrm>
            <a:off x="8075111" y="2949663"/>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nvSpPr>
        <p:spPr>
          <a:xfrm>
            <a:off x="236625" y="4106025"/>
            <a:ext cx="2787000" cy="100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b="1" lang="en" sz="1200">
                <a:solidFill>
                  <a:schemeClr val="dk1"/>
                </a:solidFill>
                <a:latin typeface="Proxima Nova"/>
                <a:ea typeface="Proxima Nova"/>
                <a:cs typeface="Proxima Nova"/>
                <a:sym typeface="Proxima Nova"/>
              </a:rPr>
              <a:t>91% of Cx have experienced an ad that “broke their trust”</a:t>
            </a:r>
            <a:endParaRPr b="1" sz="1200">
              <a:solidFill>
                <a:schemeClr val="dk1"/>
              </a:solidFill>
              <a:latin typeface="Proxima Nova"/>
              <a:ea typeface="Proxima Nova"/>
              <a:cs typeface="Proxima Nova"/>
              <a:sym typeface="Proxima Nova"/>
            </a:endParaRPr>
          </a:p>
          <a:p>
            <a:pPr indent="0" lvl="0" marL="0" rtl="0" algn="ctr">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62" name="Google Shape;162;p27"/>
          <p:cNvSpPr/>
          <p:nvPr/>
        </p:nvSpPr>
        <p:spPr>
          <a:xfrm>
            <a:off x="0" y="0"/>
            <a:ext cx="3495600" cy="5143500"/>
          </a:xfrm>
          <a:prstGeom prst="rect">
            <a:avLst/>
          </a:prstGeom>
          <a:solidFill>
            <a:srgbClr val="17A3A9">
              <a:alpha val="3255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63" name="Google Shape;163;p27"/>
          <p:cNvSpPr txBox="1"/>
          <p:nvPr/>
        </p:nvSpPr>
        <p:spPr>
          <a:xfrm>
            <a:off x="236613" y="4996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64" name="Google Shape;164;p27"/>
          <p:cNvSpPr txBox="1"/>
          <p:nvPr/>
        </p:nvSpPr>
        <p:spPr>
          <a:xfrm>
            <a:off x="163863" y="313850"/>
            <a:ext cx="29325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Almost all Cx have lost trust in a platform or brand due to an ad at some point</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pic>
        <p:nvPicPr>
          <p:cNvPr id="165" name="Google Shape;165;p27"/>
          <p:cNvPicPr preferRelativeResize="0"/>
          <p:nvPr/>
        </p:nvPicPr>
        <p:blipFill>
          <a:blip r:embed="rId3">
            <a:alphaModFix/>
          </a:blip>
          <a:stretch>
            <a:fillRect/>
          </a:stretch>
        </p:blipFill>
        <p:spPr>
          <a:xfrm>
            <a:off x="276080" y="1923450"/>
            <a:ext cx="2708076" cy="1674499"/>
          </a:xfrm>
          <a:prstGeom prst="rect">
            <a:avLst/>
          </a:prstGeom>
          <a:noFill/>
          <a:ln>
            <a:noFill/>
          </a:ln>
        </p:spPr>
      </p:pic>
      <p:sp>
        <p:nvSpPr>
          <p:cNvPr id="166" name="Google Shape;166;p27"/>
          <p:cNvSpPr txBox="1"/>
          <p:nvPr/>
        </p:nvSpPr>
        <p:spPr>
          <a:xfrm>
            <a:off x="3606325" y="644125"/>
            <a:ext cx="49503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1500">
                <a:solidFill>
                  <a:schemeClr val="dk1"/>
                </a:solidFill>
                <a:latin typeface="Proxima Nova"/>
                <a:ea typeface="Proxima Nova"/>
                <a:cs typeface="Proxima Nova"/>
                <a:sym typeface="Proxima Nova"/>
              </a:rPr>
              <a:t>Cx </a:t>
            </a:r>
            <a:r>
              <a:rPr b="1" lang="en" sz="1500">
                <a:solidFill>
                  <a:schemeClr val="dk1"/>
                </a:solidFill>
                <a:latin typeface="Proxima Nova"/>
                <a:ea typeface="Proxima Nova"/>
                <a:cs typeface="Proxima Nova"/>
                <a:sym typeface="Proxima Nova"/>
              </a:rPr>
              <a:t>typically</a:t>
            </a:r>
            <a:r>
              <a:rPr b="1" lang="en" sz="1500">
                <a:solidFill>
                  <a:schemeClr val="dk1"/>
                </a:solidFill>
                <a:latin typeface="Proxima Nova"/>
                <a:ea typeface="Proxima Nova"/>
                <a:cs typeface="Proxima Nova"/>
                <a:sym typeface="Proxima Nova"/>
              </a:rPr>
              <a:t> lose trust in a brand/</a:t>
            </a:r>
            <a:r>
              <a:rPr b="1" lang="en" sz="1500">
                <a:solidFill>
                  <a:schemeClr val="dk1"/>
                </a:solidFill>
                <a:latin typeface="Proxima Nova"/>
                <a:ea typeface="Proxima Nova"/>
                <a:cs typeface="Proxima Nova"/>
                <a:sym typeface="Proxima Nova"/>
              </a:rPr>
              <a:t>platform</a:t>
            </a:r>
            <a:r>
              <a:rPr b="1" lang="en" sz="1500">
                <a:solidFill>
                  <a:schemeClr val="dk1"/>
                </a:solidFill>
                <a:latin typeface="Proxima Nova"/>
                <a:ea typeface="Proxima Nova"/>
                <a:cs typeface="Proxima Nova"/>
                <a:sym typeface="Proxima Nova"/>
              </a:rPr>
              <a:t> when an ad</a:t>
            </a:r>
            <a:endParaRPr b="1" sz="1500">
              <a:solidFill>
                <a:schemeClr val="accent5"/>
              </a:solidFill>
              <a:latin typeface="Proxima Nova"/>
              <a:ea typeface="Proxima Nova"/>
              <a:cs typeface="Proxima Nova"/>
              <a:sym typeface="Proxima Nova"/>
            </a:endParaRPr>
          </a:p>
        </p:txBody>
      </p:sp>
      <p:sp>
        <p:nvSpPr>
          <p:cNvPr id="167" name="Google Shape;167;p27"/>
          <p:cNvSpPr txBox="1"/>
          <p:nvPr/>
        </p:nvSpPr>
        <p:spPr>
          <a:xfrm>
            <a:off x="3969850" y="1099675"/>
            <a:ext cx="4950300" cy="1001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Looks like </a:t>
            </a:r>
            <a:r>
              <a:rPr b="1" lang="en">
                <a:solidFill>
                  <a:schemeClr val="dk1"/>
                </a:solidFill>
                <a:latin typeface="Proxima Nova"/>
                <a:ea typeface="Proxima Nova"/>
                <a:cs typeface="Proxima Nova"/>
                <a:sym typeface="Proxima Nova"/>
              </a:rPr>
              <a:t>fake content</a:t>
            </a:r>
            <a:r>
              <a:rPr lang="en">
                <a:solidFill>
                  <a:schemeClr val="dk1"/>
                </a:solidFill>
                <a:latin typeface="Proxima Nova"/>
                <a:ea typeface="Proxima Nova"/>
                <a:cs typeface="Proxima Nova"/>
                <a:sym typeface="Proxima Nova"/>
              </a:rPr>
              <a:t>/click bait</a:t>
            </a:r>
            <a:endParaRPr>
              <a:solidFill>
                <a:schemeClr val="dk1"/>
              </a:solidFill>
              <a:latin typeface="Proxima Nova"/>
              <a:ea typeface="Proxima Nova"/>
              <a:cs typeface="Proxima Nova"/>
              <a:sym typeface="Proxima Nova"/>
            </a:endParaRPr>
          </a:p>
          <a:p>
            <a:pPr indent="-317500" lvl="0" marL="457200" rtl="0" algn="l">
              <a:lnSpc>
                <a:spcPct val="100000"/>
              </a:lnSpc>
              <a:spcBef>
                <a:spcPts val="10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Feels like it is</a:t>
            </a:r>
            <a:r>
              <a:rPr b="1" lang="en">
                <a:solidFill>
                  <a:schemeClr val="dk1"/>
                </a:solidFill>
                <a:latin typeface="Proxima Nova"/>
                <a:ea typeface="Proxima Nova"/>
                <a:cs typeface="Proxima Nova"/>
                <a:sym typeface="Proxima Nova"/>
              </a:rPr>
              <a:t> tracking me too closely</a:t>
            </a:r>
            <a:endParaRPr b="1">
              <a:solidFill>
                <a:schemeClr val="dk1"/>
              </a:solidFill>
              <a:latin typeface="Proxima Nova"/>
              <a:ea typeface="Proxima Nova"/>
              <a:cs typeface="Proxima Nova"/>
              <a:sym typeface="Proxima Nova"/>
            </a:endParaRPr>
          </a:p>
          <a:p>
            <a:pPr indent="-317500" lvl="0" marL="457200" rtl="0" algn="l">
              <a:lnSpc>
                <a:spcPct val="100000"/>
              </a:lnSpc>
              <a:spcBef>
                <a:spcPts val="1000"/>
              </a:spcBef>
              <a:spcAft>
                <a:spcPts val="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Promoted a </a:t>
            </a:r>
            <a:r>
              <a:rPr b="1" lang="en">
                <a:solidFill>
                  <a:schemeClr val="dk1"/>
                </a:solidFill>
                <a:latin typeface="Proxima Nova"/>
                <a:ea typeface="Proxima Nova"/>
                <a:cs typeface="Proxima Nova"/>
                <a:sym typeface="Proxima Nova"/>
              </a:rPr>
              <a:t>poorly rated </a:t>
            </a:r>
            <a:r>
              <a:rPr lang="en">
                <a:solidFill>
                  <a:schemeClr val="dk1"/>
                </a:solidFill>
                <a:latin typeface="Proxima Nova"/>
                <a:ea typeface="Proxima Nova"/>
                <a:cs typeface="Proxima Nova"/>
                <a:sym typeface="Proxima Nova"/>
              </a:rPr>
              <a:t>product or place</a:t>
            </a:r>
            <a:endParaRPr>
              <a:solidFill>
                <a:schemeClr val="dk1"/>
              </a:solidFill>
              <a:latin typeface="Proxima Nova"/>
              <a:ea typeface="Proxima Nova"/>
              <a:cs typeface="Proxima Nova"/>
              <a:sym typeface="Proxima Nova"/>
            </a:endParaRPr>
          </a:p>
          <a:p>
            <a:pPr indent="-317500" lvl="0" marL="457200" rtl="0" algn="l">
              <a:lnSpc>
                <a:spcPct val="100000"/>
              </a:lnSpc>
              <a:spcBef>
                <a:spcPts val="1000"/>
              </a:spcBef>
              <a:spcAft>
                <a:spcPts val="0"/>
              </a:spcAft>
              <a:buClr>
                <a:schemeClr val="dk1"/>
              </a:buClr>
              <a:buSzPts val="1400"/>
              <a:buFont typeface="Proxima Nova"/>
              <a:buAutoNum type="arabicPeriod"/>
            </a:pPr>
            <a:r>
              <a:rPr b="1" lang="en">
                <a:solidFill>
                  <a:schemeClr val="dk1"/>
                </a:solidFill>
                <a:latin typeface="Proxima Nova"/>
                <a:ea typeface="Proxima Nova"/>
                <a:cs typeface="Proxima Nova"/>
                <a:sym typeface="Proxima Nova"/>
              </a:rPr>
              <a:t>Not relevant </a:t>
            </a:r>
            <a:r>
              <a:rPr lang="en">
                <a:solidFill>
                  <a:schemeClr val="dk1"/>
                </a:solidFill>
                <a:latin typeface="Proxima Nova"/>
                <a:ea typeface="Proxima Nova"/>
                <a:cs typeface="Proxima Nova"/>
                <a:sym typeface="Proxima Nova"/>
              </a:rPr>
              <a:t>to me at all</a:t>
            </a:r>
            <a:endParaRPr>
              <a:solidFill>
                <a:schemeClr val="dk1"/>
              </a:solidFill>
              <a:latin typeface="Proxima Nova"/>
              <a:ea typeface="Proxima Nova"/>
              <a:cs typeface="Proxima Nova"/>
              <a:sym typeface="Proxima Nova"/>
            </a:endParaRPr>
          </a:p>
          <a:p>
            <a:pPr indent="-317500" lvl="0" marL="457200" rtl="0" algn="l">
              <a:lnSpc>
                <a:spcPct val="100000"/>
              </a:lnSpc>
              <a:spcBef>
                <a:spcPts val="1200"/>
              </a:spcBef>
              <a:spcAft>
                <a:spcPts val="1000"/>
              </a:spcAft>
              <a:buClr>
                <a:schemeClr val="dk1"/>
              </a:buClr>
              <a:buSzPts val="1400"/>
              <a:buFont typeface="Proxima Nova"/>
              <a:buAutoNum type="arabicPeriod"/>
            </a:pPr>
            <a:r>
              <a:rPr lang="en">
                <a:solidFill>
                  <a:schemeClr val="dk1"/>
                </a:solidFill>
                <a:latin typeface="Proxima Nova"/>
                <a:ea typeface="Proxima Nova"/>
                <a:cs typeface="Proxima Nova"/>
                <a:sym typeface="Proxima Nova"/>
              </a:rPr>
              <a:t>Appears where </a:t>
            </a:r>
            <a:r>
              <a:rPr b="1" lang="en">
                <a:solidFill>
                  <a:schemeClr val="dk1"/>
                </a:solidFill>
                <a:latin typeface="Proxima Nova"/>
                <a:ea typeface="Proxima Nova"/>
                <a:cs typeface="Proxima Nova"/>
                <a:sym typeface="Proxima Nova"/>
              </a:rPr>
              <a:t>I don’t expect to see it</a:t>
            </a:r>
            <a:endParaRPr b="1">
              <a:solidFill>
                <a:schemeClr val="dk1"/>
              </a:solidFill>
              <a:latin typeface="Proxima Nova"/>
              <a:ea typeface="Proxima Nova"/>
              <a:cs typeface="Proxima Nova"/>
              <a:sym typeface="Proxima Nova"/>
            </a:endParaRPr>
          </a:p>
        </p:txBody>
      </p:sp>
      <p:pic>
        <p:nvPicPr>
          <p:cNvPr id="168" name="Google Shape;168;p27"/>
          <p:cNvPicPr preferRelativeResize="0"/>
          <p:nvPr/>
        </p:nvPicPr>
        <p:blipFill>
          <a:blip r:embed="rId4">
            <a:alphaModFix/>
          </a:blip>
          <a:stretch>
            <a:fillRect/>
          </a:stretch>
        </p:blipFill>
        <p:spPr>
          <a:xfrm>
            <a:off x="6882125" y="3080100"/>
            <a:ext cx="1674501" cy="1674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